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6" r:id="rId8"/>
    <p:sldId id="267" r:id="rId9"/>
    <p:sldId id="268" r:id="rId10"/>
    <p:sldId id="269" r:id="rId11"/>
    <p:sldId id="272" r:id="rId12"/>
    <p:sldId id="271" r:id="rId13"/>
    <p:sldId id="270" r:id="rId14"/>
    <p:sldId id="273" r:id="rId15"/>
    <p:sldId id="274" r:id="rId16"/>
    <p:sldId id="275" r:id="rId17"/>
    <p:sldId id="276" r:id="rId18"/>
    <p:sldId id="263" r:id="rId19"/>
    <p:sldId id="264" r:id="rId20"/>
    <p:sldId id="265" r:id="rId21"/>
  </p:sldIdLst>
  <p:sldSz cx="18288000" cy="10287000"/>
  <p:notesSz cx="6858000" cy="9144000"/>
  <p:embeddedFontLst>
    <p:embeddedFont>
      <p:font typeface="Arimo" panose="020B0604020202020204" charset="0"/>
      <p:regular r:id="rId22"/>
    </p:embeddedFont>
    <p:embeddedFont>
      <p:font typeface="Canva Sans" panose="020B0604020202020204" charset="0"/>
      <p:regular r:id="rId23"/>
    </p:embeddedFont>
    <p:embeddedFont>
      <p:font typeface="DM Sans" pitchFamily="2" charset="0"/>
      <p:regular r:id="rId24"/>
      <p:bold r:id="rId25"/>
      <p:italic r:id="rId26"/>
      <p:boldItalic r:id="rId27"/>
    </p:embeddedFont>
    <p:embeddedFont>
      <p:font typeface="Josefin Sans" pitchFamily="2" charset="0"/>
      <p:regular r:id="rId28"/>
      <p:bold r:id="rId29"/>
    </p:embeddedFont>
    <p:embeddedFont>
      <p:font typeface="Josefin Sans Bold" pitchFamily="2" charset="0"/>
      <p:regular r:id="rId30"/>
      <p:boldItalic r:id="rId31"/>
    </p:embeddedFont>
    <p:embeddedFont>
      <p:font typeface="Kollektif" panose="020B0604020202020204" charset="0"/>
      <p:regular r:id="rId32"/>
    </p:embeddedFont>
    <p:embeddedFont>
      <p:font typeface="Kollektif Bold" panose="020B0604020202020204" charset="0"/>
      <p:regular r:id="rId33"/>
    </p:embeddedFont>
    <p:embeddedFont>
      <p:font typeface="League Spartan"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7453D-E078-44CB-80F9-F72755AAE89C}" v="65" dt="2024-11-26T04:27:05.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02" y="2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nela J" userId="99d7c31b7563296e" providerId="LiveId" clId="{F697453D-E078-44CB-80F9-F72755AAE89C}"/>
    <pc:docChg chg="modSld">
      <pc:chgData name="Vennela J" userId="99d7c31b7563296e" providerId="LiveId" clId="{F697453D-E078-44CB-80F9-F72755AAE89C}" dt="2024-11-27T11:03:56.997" v="88" actId="1036"/>
      <pc:docMkLst>
        <pc:docMk/>
      </pc:docMkLst>
      <pc:sldChg chg="modSp mod">
        <pc:chgData name="Vennela J" userId="99d7c31b7563296e" providerId="LiveId" clId="{F697453D-E078-44CB-80F9-F72755AAE89C}" dt="2024-11-27T11:03:56.997" v="88" actId="1036"/>
        <pc:sldMkLst>
          <pc:docMk/>
          <pc:sldMk cId="0" sldId="263"/>
        </pc:sldMkLst>
        <pc:spChg chg="mod">
          <ac:chgData name="Vennela J" userId="99d7c31b7563296e" providerId="LiveId" clId="{F697453D-E078-44CB-80F9-F72755AAE89C}" dt="2024-11-26T04:26:54.635" v="43" actId="20577"/>
          <ac:spMkLst>
            <pc:docMk/>
            <pc:sldMk cId="0" sldId="263"/>
            <ac:spMk id="14" creationId="{00000000-0000-0000-0000-000000000000}"/>
          </ac:spMkLst>
        </pc:spChg>
        <pc:grpChg chg="mod">
          <ac:chgData name="Vennela J" userId="99d7c31b7563296e" providerId="LiveId" clId="{F697453D-E078-44CB-80F9-F72755AAE89C}" dt="2024-11-27T10:59:24.798" v="58" actId="1076"/>
          <ac:grpSpMkLst>
            <pc:docMk/>
            <pc:sldMk cId="0" sldId="263"/>
            <ac:grpSpMk id="15" creationId="{00000000-0000-0000-0000-000000000000}"/>
          </ac:grpSpMkLst>
        </pc:grpChg>
        <pc:grpChg chg="mod">
          <ac:chgData name="Vennela J" userId="99d7c31b7563296e" providerId="LiveId" clId="{F697453D-E078-44CB-80F9-F72755AAE89C}" dt="2024-11-26T04:23:50.874" v="12" actId="1076"/>
          <ac:grpSpMkLst>
            <pc:docMk/>
            <pc:sldMk cId="0" sldId="263"/>
            <ac:grpSpMk id="18" creationId="{00000000-0000-0000-0000-000000000000}"/>
          </ac:grpSpMkLst>
        </pc:grpChg>
        <pc:picChg chg="mod">
          <ac:chgData name="Vennela J" userId="99d7c31b7563296e" providerId="LiveId" clId="{F697453D-E078-44CB-80F9-F72755AAE89C}" dt="2024-11-27T11:03:56.997" v="88" actId="1036"/>
          <ac:picMkLst>
            <pc:docMk/>
            <pc:sldMk cId="0" sldId="263"/>
            <ac:picMk id="17" creationId="{00000000-0000-0000-0000-000000000000}"/>
          </ac:picMkLst>
        </pc:picChg>
      </pc:sldChg>
      <pc:sldChg chg="modSp mod">
        <pc:chgData name="Vennela J" userId="99d7c31b7563296e" providerId="LiveId" clId="{F697453D-E078-44CB-80F9-F72755AAE89C}" dt="2024-11-26T04:26:59.624" v="45" actId="20577"/>
        <pc:sldMkLst>
          <pc:docMk/>
          <pc:sldMk cId="0" sldId="264"/>
        </pc:sldMkLst>
        <pc:spChg chg="mod">
          <ac:chgData name="Vennela J" userId="99d7c31b7563296e" providerId="LiveId" clId="{F697453D-E078-44CB-80F9-F72755AAE89C}" dt="2024-11-26T04:26:59.624" v="45" actId="20577"/>
          <ac:spMkLst>
            <pc:docMk/>
            <pc:sldMk cId="0" sldId="264"/>
            <ac:spMk id="12" creationId="{00000000-0000-0000-0000-000000000000}"/>
          </ac:spMkLst>
        </pc:spChg>
      </pc:sldChg>
      <pc:sldChg chg="modSp mod">
        <pc:chgData name="Vennela J" userId="99d7c31b7563296e" providerId="LiveId" clId="{F697453D-E078-44CB-80F9-F72755AAE89C}" dt="2024-11-27T10:51:49.557" v="49" actId="20577"/>
        <pc:sldMkLst>
          <pc:docMk/>
          <pc:sldMk cId="0" sldId="265"/>
        </pc:sldMkLst>
        <pc:spChg chg="mod">
          <ac:chgData name="Vennela J" userId="99d7c31b7563296e" providerId="LiveId" clId="{F697453D-E078-44CB-80F9-F72755AAE89C}" dt="2024-11-27T10:51:49.557" v="49" actId="20577"/>
          <ac:spMkLst>
            <pc:docMk/>
            <pc:sldMk cId="0" sldId="265"/>
            <ac:spMk id="12" creationId="{00000000-0000-0000-0000-000000000000}"/>
          </ac:spMkLst>
        </pc:spChg>
      </pc:sldChg>
      <pc:sldChg chg="modSp mod">
        <pc:chgData name="Vennela J" userId="99d7c31b7563296e" providerId="LiveId" clId="{F697453D-E078-44CB-80F9-F72755AAE89C}" dt="2024-11-26T04:24:45.727" v="14" actId="20577"/>
        <pc:sldMkLst>
          <pc:docMk/>
          <pc:sldMk cId="3302482411" sldId="266"/>
        </pc:sldMkLst>
        <pc:spChg chg="mod">
          <ac:chgData name="Vennela J" userId="99d7c31b7563296e" providerId="LiveId" clId="{F697453D-E078-44CB-80F9-F72755AAE89C}" dt="2024-11-26T04:24:45.727" v="14" actId="20577"/>
          <ac:spMkLst>
            <pc:docMk/>
            <pc:sldMk cId="3302482411" sldId="266"/>
            <ac:spMk id="10" creationId="{06FD017F-EB44-0370-A688-CDE6409F70A5}"/>
          </ac:spMkLst>
        </pc:spChg>
        <pc:spChg chg="mod">
          <ac:chgData name="Vennela J" userId="99d7c31b7563296e" providerId="LiveId" clId="{F697453D-E078-44CB-80F9-F72755AAE89C}" dt="2024-11-26T04:22:22.168" v="1" actId="1076"/>
          <ac:spMkLst>
            <pc:docMk/>
            <pc:sldMk cId="3302482411" sldId="266"/>
            <ac:spMk id="17" creationId="{8FD5164B-5F99-DEAA-F34F-D0D51DB5C286}"/>
          </ac:spMkLst>
        </pc:spChg>
        <pc:grpChg chg="mod">
          <ac:chgData name="Vennela J" userId="99d7c31b7563296e" providerId="LiveId" clId="{F697453D-E078-44CB-80F9-F72755AAE89C}" dt="2024-11-26T04:22:30.218" v="2" actId="1076"/>
          <ac:grpSpMkLst>
            <pc:docMk/>
            <pc:sldMk cId="3302482411" sldId="266"/>
            <ac:grpSpMk id="15" creationId="{03E6D59F-2526-BC10-AFC9-EE5572D647F4}"/>
          </ac:grpSpMkLst>
        </pc:grpChg>
      </pc:sldChg>
      <pc:sldChg chg="modSp mod">
        <pc:chgData name="Vennela J" userId="99d7c31b7563296e" providerId="LiveId" clId="{F697453D-E078-44CB-80F9-F72755AAE89C}" dt="2024-11-26T04:24:52.234" v="16" actId="20577"/>
        <pc:sldMkLst>
          <pc:docMk/>
          <pc:sldMk cId="3926552360" sldId="267"/>
        </pc:sldMkLst>
        <pc:spChg chg="mod">
          <ac:chgData name="Vennela J" userId="99d7c31b7563296e" providerId="LiveId" clId="{F697453D-E078-44CB-80F9-F72755AAE89C}" dt="2024-11-26T04:24:52.234" v="16" actId="20577"/>
          <ac:spMkLst>
            <pc:docMk/>
            <pc:sldMk cId="3926552360" sldId="267"/>
            <ac:spMk id="10" creationId="{D0FBD0B0-DAF1-0D1C-C90B-9E425BC101AA}"/>
          </ac:spMkLst>
        </pc:spChg>
        <pc:grpChg chg="mod">
          <ac:chgData name="Vennela J" userId="99d7c31b7563296e" providerId="LiveId" clId="{F697453D-E078-44CB-80F9-F72755AAE89C}" dt="2024-11-26T04:22:14.700" v="0" actId="1076"/>
          <ac:grpSpMkLst>
            <pc:docMk/>
            <pc:sldMk cId="3926552360" sldId="267"/>
            <ac:grpSpMk id="15" creationId="{1073AE4C-3740-F122-77F7-BEAD5138016A}"/>
          </ac:grpSpMkLst>
        </pc:grpChg>
      </pc:sldChg>
      <pc:sldChg chg="modSp mod">
        <pc:chgData name="Vennela J" userId="99d7c31b7563296e" providerId="LiveId" clId="{F697453D-E078-44CB-80F9-F72755AAE89C}" dt="2024-11-26T04:24:57.847" v="18" actId="20577"/>
        <pc:sldMkLst>
          <pc:docMk/>
          <pc:sldMk cId="3685973774" sldId="268"/>
        </pc:sldMkLst>
        <pc:spChg chg="mod">
          <ac:chgData name="Vennela J" userId="99d7c31b7563296e" providerId="LiveId" clId="{F697453D-E078-44CB-80F9-F72755AAE89C}" dt="2024-11-26T04:24:57.847" v="18" actId="20577"/>
          <ac:spMkLst>
            <pc:docMk/>
            <pc:sldMk cId="3685973774" sldId="268"/>
            <ac:spMk id="10" creationId="{EBCF4FCD-7D20-CF00-9167-ABABC0A231DF}"/>
          </ac:spMkLst>
        </pc:spChg>
        <pc:grpChg chg="mod">
          <ac:chgData name="Vennela J" userId="99d7c31b7563296e" providerId="LiveId" clId="{F697453D-E078-44CB-80F9-F72755AAE89C}" dt="2024-11-26T04:22:37.798" v="3" actId="1076"/>
          <ac:grpSpMkLst>
            <pc:docMk/>
            <pc:sldMk cId="3685973774" sldId="268"/>
            <ac:grpSpMk id="15" creationId="{DAA5D32B-EC67-E42F-18B6-22C00D7CBF3D}"/>
          </ac:grpSpMkLst>
        </pc:grpChg>
      </pc:sldChg>
      <pc:sldChg chg="modSp mod">
        <pc:chgData name="Vennela J" userId="99d7c31b7563296e" providerId="LiveId" clId="{F697453D-E078-44CB-80F9-F72755AAE89C}" dt="2024-11-26T04:25:57.464" v="20" actId="20577"/>
        <pc:sldMkLst>
          <pc:docMk/>
          <pc:sldMk cId="3778555054" sldId="269"/>
        </pc:sldMkLst>
        <pc:spChg chg="mod">
          <ac:chgData name="Vennela J" userId="99d7c31b7563296e" providerId="LiveId" clId="{F697453D-E078-44CB-80F9-F72755AAE89C}" dt="2024-11-26T04:25:57.464" v="20" actId="20577"/>
          <ac:spMkLst>
            <pc:docMk/>
            <pc:sldMk cId="3778555054" sldId="269"/>
            <ac:spMk id="10" creationId="{E0893406-6495-C513-6F53-274860B03CFB}"/>
          </ac:spMkLst>
        </pc:spChg>
        <pc:grpChg chg="mod">
          <ac:chgData name="Vennela J" userId="99d7c31b7563296e" providerId="LiveId" clId="{F697453D-E078-44CB-80F9-F72755AAE89C}" dt="2024-11-26T04:22:50.301" v="4" actId="1076"/>
          <ac:grpSpMkLst>
            <pc:docMk/>
            <pc:sldMk cId="3778555054" sldId="269"/>
            <ac:grpSpMk id="15" creationId="{5C386682-2674-FBE8-B130-D1B94A118DE0}"/>
          </ac:grpSpMkLst>
        </pc:grpChg>
      </pc:sldChg>
      <pc:sldChg chg="modSp mod">
        <pc:chgData name="Vennela J" userId="99d7c31b7563296e" providerId="LiveId" clId="{F697453D-E078-44CB-80F9-F72755AAE89C}" dt="2024-11-26T04:26:17.522" v="30" actId="20577"/>
        <pc:sldMkLst>
          <pc:docMk/>
          <pc:sldMk cId="2637847283" sldId="270"/>
        </pc:sldMkLst>
        <pc:spChg chg="mod">
          <ac:chgData name="Vennela J" userId="99d7c31b7563296e" providerId="LiveId" clId="{F697453D-E078-44CB-80F9-F72755AAE89C}" dt="2024-11-26T04:26:17.522" v="30" actId="20577"/>
          <ac:spMkLst>
            <pc:docMk/>
            <pc:sldMk cId="2637847283" sldId="270"/>
            <ac:spMk id="10" creationId="{9AEAE4D9-BB0B-4862-A4F3-6C78CD945E87}"/>
          </ac:spMkLst>
        </pc:spChg>
        <pc:grpChg chg="mod">
          <ac:chgData name="Vennela J" userId="99d7c31b7563296e" providerId="LiveId" clId="{F697453D-E078-44CB-80F9-F72755AAE89C}" dt="2024-11-26T04:23:15.046" v="7" actId="1076"/>
          <ac:grpSpMkLst>
            <pc:docMk/>
            <pc:sldMk cId="2637847283" sldId="270"/>
            <ac:grpSpMk id="15" creationId="{39F850C3-0DE1-F801-9770-3EBE5370B721}"/>
          </ac:grpSpMkLst>
        </pc:grpChg>
      </pc:sldChg>
      <pc:sldChg chg="delSp modSp mod">
        <pc:chgData name="Vennela J" userId="99d7c31b7563296e" providerId="LiveId" clId="{F697453D-E078-44CB-80F9-F72755AAE89C}" dt="2024-11-27T10:55:42.773" v="55" actId="1076"/>
        <pc:sldMkLst>
          <pc:docMk/>
          <pc:sldMk cId="913452544" sldId="271"/>
        </pc:sldMkLst>
        <pc:spChg chg="mod">
          <ac:chgData name="Vennela J" userId="99d7c31b7563296e" providerId="LiveId" clId="{F697453D-E078-44CB-80F9-F72755AAE89C}" dt="2024-11-26T04:26:11.357" v="26" actId="20577"/>
          <ac:spMkLst>
            <pc:docMk/>
            <pc:sldMk cId="913452544" sldId="271"/>
            <ac:spMk id="10" creationId="{B3BB5402-29C1-79FA-3607-D9846ECAD741}"/>
          </ac:spMkLst>
        </pc:spChg>
        <pc:spChg chg="mod">
          <ac:chgData name="Vennela J" userId="99d7c31b7563296e" providerId="LiveId" clId="{F697453D-E078-44CB-80F9-F72755AAE89C}" dt="2024-11-27T10:55:37.438" v="53" actId="20577"/>
          <ac:spMkLst>
            <pc:docMk/>
            <pc:sldMk cId="913452544" sldId="271"/>
            <ac:spMk id="14" creationId="{AB6900CA-0E9E-26E3-C69C-73E502229151}"/>
          </ac:spMkLst>
        </pc:spChg>
        <pc:spChg chg="del mod">
          <ac:chgData name="Vennela J" userId="99d7c31b7563296e" providerId="LiveId" clId="{F697453D-E078-44CB-80F9-F72755AAE89C}" dt="2024-11-27T10:55:31.194" v="52"/>
          <ac:spMkLst>
            <pc:docMk/>
            <pc:sldMk cId="913452544" sldId="271"/>
            <ac:spMk id="20" creationId="{CD8F3AC6-19F9-2A30-573D-CC6E1A81FDC4}"/>
          </ac:spMkLst>
        </pc:spChg>
        <pc:grpChg chg="mod">
          <ac:chgData name="Vennela J" userId="99d7c31b7563296e" providerId="LiveId" clId="{F697453D-E078-44CB-80F9-F72755AAE89C}" dt="2024-11-26T04:23:08.875" v="6" actId="1076"/>
          <ac:grpSpMkLst>
            <pc:docMk/>
            <pc:sldMk cId="913452544" sldId="271"/>
            <ac:grpSpMk id="15" creationId="{99F49989-D65B-0A20-1627-CCFF525D6244}"/>
          </ac:grpSpMkLst>
        </pc:grpChg>
        <pc:picChg chg="mod">
          <ac:chgData name="Vennela J" userId="99d7c31b7563296e" providerId="LiveId" clId="{F697453D-E078-44CB-80F9-F72755AAE89C}" dt="2024-11-27T10:55:42.773" v="55" actId="1076"/>
          <ac:picMkLst>
            <pc:docMk/>
            <pc:sldMk cId="913452544" sldId="271"/>
            <ac:picMk id="19" creationId="{C74ED516-4CAB-1EE1-C1B1-64241048EFEC}"/>
          </ac:picMkLst>
        </pc:picChg>
      </pc:sldChg>
      <pc:sldChg chg="modSp mod">
        <pc:chgData name="Vennela J" userId="99d7c31b7563296e" providerId="LiveId" clId="{F697453D-E078-44CB-80F9-F72755AAE89C}" dt="2024-11-26T04:26:04.626" v="22" actId="20577"/>
        <pc:sldMkLst>
          <pc:docMk/>
          <pc:sldMk cId="333842653" sldId="272"/>
        </pc:sldMkLst>
        <pc:spChg chg="mod">
          <ac:chgData name="Vennela J" userId="99d7c31b7563296e" providerId="LiveId" clId="{F697453D-E078-44CB-80F9-F72755AAE89C}" dt="2024-11-26T04:26:04.626" v="22" actId="20577"/>
          <ac:spMkLst>
            <pc:docMk/>
            <pc:sldMk cId="333842653" sldId="272"/>
            <ac:spMk id="10" creationId="{7B4FAFCB-306A-336E-35F7-2148FE81D16A}"/>
          </ac:spMkLst>
        </pc:spChg>
        <pc:grpChg chg="mod">
          <ac:chgData name="Vennela J" userId="99d7c31b7563296e" providerId="LiveId" clId="{F697453D-E078-44CB-80F9-F72755AAE89C}" dt="2024-11-26T04:23:03.974" v="5" actId="1076"/>
          <ac:grpSpMkLst>
            <pc:docMk/>
            <pc:sldMk cId="333842653" sldId="272"/>
            <ac:grpSpMk id="15" creationId="{5E14C187-A4E6-85E5-FA27-BD3DE66EFD29}"/>
          </ac:grpSpMkLst>
        </pc:grpChg>
      </pc:sldChg>
      <pc:sldChg chg="modSp mod">
        <pc:chgData name="Vennela J" userId="99d7c31b7563296e" providerId="LiveId" clId="{F697453D-E078-44CB-80F9-F72755AAE89C}" dt="2024-11-26T04:26:22.240" v="32" actId="20577"/>
        <pc:sldMkLst>
          <pc:docMk/>
          <pc:sldMk cId="2399050861" sldId="273"/>
        </pc:sldMkLst>
        <pc:spChg chg="mod">
          <ac:chgData name="Vennela J" userId="99d7c31b7563296e" providerId="LiveId" clId="{F697453D-E078-44CB-80F9-F72755AAE89C}" dt="2024-11-26T04:26:22.240" v="32" actId="20577"/>
          <ac:spMkLst>
            <pc:docMk/>
            <pc:sldMk cId="2399050861" sldId="273"/>
            <ac:spMk id="10" creationId="{24B1B0C4-ECE2-3F74-8DC1-52F4DB9E8E98}"/>
          </ac:spMkLst>
        </pc:spChg>
        <pc:grpChg chg="mod">
          <ac:chgData name="Vennela J" userId="99d7c31b7563296e" providerId="LiveId" clId="{F697453D-E078-44CB-80F9-F72755AAE89C}" dt="2024-11-26T04:23:21.408" v="8" actId="1076"/>
          <ac:grpSpMkLst>
            <pc:docMk/>
            <pc:sldMk cId="2399050861" sldId="273"/>
            <ac:grpSpMk id="15" creationId="{740D0C8A-4F71-8111-6A68-8EA86217D85A}"/>
          </ac:grpSpMkLst>
        </pc:grpChg>
      </pc:sldChg>
      <pc:sldChg chg="modSp mod">
        <pc:chgData name="Vennela J" userId="99d7c31b7563296e" providerId="LiveId" clId="{F697453D-E078-44CB-80F9-F72755AAE89C}" dt="2024-11-26T04:26:27.825" v="34" actId="20577"/>
        <pc:sldMkLst>
          <pc:docMk/>
          <pc:sldMk cId="1508132633" sldId="274"/>
        </pc:sldMkLst>
        <pc:spChg chg="mod">
          <ac:chgData name="Vennela J" userId="99d7c31b7563296e" providerId="LiveId" clId="{F697453D-E078-44CB-80F9-F72755AAE89C}" dt="2024-11-26T04:26:27.825" v="34" actId="20577"/>
          <ac:spMkLst>
            <pc:docMk/>
            <pc:sldMk cId="1508132633" sldId="274"/>
            <ac:spMk id="10" creationId="{A54412F0-E26B-D59D-25E6-C9C8158FC667}"/>
          </ac:spMkLst>
        </pc:spChg>
        <pc:grpChg chg="mod">
          <ac:chgData name="Vennela J" userId="99d7c31b7563296e" providerId="LiveId" clId="{F697453D-E078-44CB-80F9-F72755AAE89C}" dt="2024-11-26T04:23:27.505" v="9" actId="1076"/>
          <ac:grpSpMkLst>
            <pc:docMk/>
            <pc:sldMk cId="1508132633" sldId="274"/>
            <ac:grpSpMk id="15" creationId="{B2C3CF4E-E0CC-0149-80CC-8A24D123D43A}"/>
          </ac:grpSpMkLst>
        </pc:grpChg>
      </pc:sldChg>
      <pc:sldChg chg="modSp mod">
        <pc:chgData name="Vennela J" userId="99d7c31b7563296e" providerId="LiveId" clId="{F697453D-E078-44CB-80F9-F72755AAE89C}" dt="2024-11-26T04:26:38.714" v="39" actId="20577"/>
        <pc:sldMkLst>
          <pc:docMk/>
          <pc:sldMk cId="632546924" sldId="275"/>
        </pc:sldMkLst>
        <pc:spChg chg="mod">
          <ac:chgData name="Vennela J" userId="99d7c31b7563296e" providerId="LiveId" clId="{F697453D-E078-44CB-80F9-F72755AAE89C}" dt="2024-11-26T04:26:38.714" v="39" actId="20577"/>
          <ac:spMkLst>
            <pc:docMk/>
            <pc:sldMk cId="632546924" sldId="275"/>
            <ac:spMk id="10" creationId="{25962503-5993-1D21-9507-4F4D7B2FDFDB}"/>
          </ac:spMkLst>
        </pc:spChg>
        <pc:grpChg chg="mod">
          <ac:chgData name="Vennela J" userId="99d7c31b7563296e" providerId="LiveId" clId="{F697453D-E078-44CB-80F9-F72755AAE89C}" dt="2024-11-26T04:23:34.660" v="10" actId="1076"/>
          <ac:grpSpMkLst>
            <pc:docMk/>
            <pc:sldMk cId="632546924" sldId="275"/>
            <ac:grpSpMk id="15" creationId="{E753CAC0-FD56-FE0B-C51B-128474E4BC28}"/>
          </ac:grpSpMkLst>
        </pc:grpChg>
      </pc:sldChg>
      <pc:sldChg chg="modSp mod">
        <pc:chgData name="Vennela J" userId="99d7c31b7563296e" providerId="LiveId" clId="{F697453D-E078-44CB-80F9-F72755AAE89C}" dt="2024-11-26T04:26:47.505" v="41" actId="20577"/>
        <pc:sldMkLst>
          <pc:docMk/>
          <pc:sldMk cId="2798266015" sldId="276"/>
        </pc:sldMkLst>
        <pc:spChg chg="mod">
          <ac:chgData name="Vennela J" userId="99d7c31b7563296e" providerId="LiveId" clId="{F697453D-E078-44CB-80F9-F72755AAE89C}" dt="2024-11-26T04:26:47.505" v="41" actId="20577"/>
          <ac:spMkLst>
            <pc:docMk/>
            <pc:sldMk cId="2798266015" sldId="276"/>
            <ac:spMk id="10" creationId="{1FB53574-1561-1DEE-F7D6-59AC3ACDCC93}"/>
          </ac:spMkLst>
        </pc:spChg>
        <pc:grpChg chg="mod">
          <ac:chgData name="Vennela J" userId="99d7c31b7563296e" providerId="LiveId" clId="{F697453D-E078-44CB-80F9-F72755AAE89C}" dt="2024-11-26T04:23:43.381" v="11" actId="1076"/>
          <ac:grpSpMkLst>
            <pc:docMk/>
            <pc:sldMk cId="2798266015" sldId="276"/>
            <ac:grpSpMk id="15" creationId="{7DA84284-F027-3874-0FD6-36F521EFF9BF}"/>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docs.google.com/forms/d/e/1FAIpQLSd8xe5t9xuwvs843ifI59p-5GjR8mm4fnnXiHmGEDQpo5kiWw/viewform?usp=sf_link"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jainuniversityacin-my.sharepoint.com/:w:/g/personal/juug24bca17306_jainuniversity_ac_in/ESIjb_IHdShEq-ZzQ623NRQBLvwqM7clXJUOLmD9_14dgg?e=I8bczR" TargetMode="Externa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41" t="-18576" b="-12317"/>
            </a:stretch>
          </a:blipFill>
        </p:spPr>
        <p:txBody>
          <a:bodyPr/>
          <a:lstStyle/>
          <a:p>
            <a:endParaRPr lang="en-IN"/>
          </a:p>
        </p:txBody>
      </p:sp>
      <p:sp>
        <p:nvSpPr>
          <p:cNvPr id="3" name="Freeform 3"/>
          <p:cNvSpPr/>
          <p:nvPr/>
        </p:nvSpPr>
        <p:spPr>
          <a:xfrm>
            <a:off x="808566" y="2315347"/>
            <a:ext cx="17484758" cy="8229600"/>
          </a:xfrm>
          <a:custGeom>
            <a:avLst/>
            <a:gdLst/>
            <a:ahLst/>
            <a:cxnLst/>
            <a:rect l="l" t="t" r="r" b="b"/>
            <a:pathLst>
              <a:path w="17484758" h="8229600">
                <a:moveTo>
                  <a:pt x="0" y="0"/>
                </a:moveTo>
                <a:lnTo>
                  <a:pt x="17484758" y="0"/>
                </a:lnTo>
                <a:lnTo>
                  <a:pt x="17484758" y="8229600"/>
                </a:lnTo>
                <a:lnTo>
                  <a:pt x="0" y="8229600"/>
                </a:lnTo>
                <a:lnTo>
                  <a:pt x="0" y="0"/>
                </a:lnTo>
                <a:close/>
              </a:path>
            </a:pathLst>
          </a:custGeom>
          <a:blipFill>
            <a:blip r:embed="rId3"/>
            <a:stretch>
              <a:fillRect t="-4148" b="-4148"/>
            </a:stretch>
          </a:blipFill>
        </p:spPr>
        <p:txBody>
          <a:bodyPr/>
          <a:lstStyle/>
          <a:p>
            <a:endParaRPr lang="en-IN"/>
          </a:p>
        </p:txBody>
      </p:sp>
      <p:sp>
        <p:nvSpPr>
          <p:cNvPr id="4" name="AutoShape 4"/>
          <p:cNvSpPr/>
          <p:nvPr/>
        </p:nvSpPr>
        <p:spPr>
          <a:xfrm>
            <a:off x="10511482" y="7535960"/>
            <a:ext cx="8760555" cy="0"/>
          </a:xfrm>
          <a:prstGeom prst="line">
            <a:avLst/>
          </a:prstGeom>
          <a:ln w="38100" cap="flat">
            <a:solidFill>
              <a:srgbClr val="FFFFFF"/>
            </a:solidFill>
            <a:prstDash val="solid"/>
            <a:headEnd type="none" w="sm" len="sm"/>
            <a:tailEnd type="none" w="sm" len="sm"/>
          </a:ln>
        </p:spPr>
        <p:txBody>
          <a:bodyPr/>
          <a:lstStyle/>
          <a:p>
            <a:endParaRPr lang="en-IN"/>
          </a:p>
        </p:txBody>
      </p:sp>
      <p:sp>
        <p:nvSpPr>
          <p:cNvPr id="5" name="TextBox 5"/>
          <p:cNvSpPr txBox="1"/>
          <p:nvPr/>
        </p:nvSpPr>
        <p:spPr>
          <a:xfrm>
            <a:off x="10511482" y="5234725"/>
            <a:ext cx="4969568" cy="2231060"/>
          </a:xfrm>
          <a:prstGeom prst="rect">
            <a:avLst/>
          </a:prstGeom>
        </p:spPr>
        <p:txBody>
          <a:bodyPr lIns="0" tIns="0" rIns="0" bIns="0" rtlCol="0" anchor="t">
            <a:spAutoFit/>
          </a:bodyPr>
          <a:lstStyle/>
          <a:p>
            <a:pPr>
              <a:lnSpc>
                <a:spcPts val="5995"/>
              </a:lnSpc>
            </a:pPr>
            <a:r>
              <a:rPr lang="en-US" sz="4700" b="1">
                <a:solidFill>
                  <a:srgbClr val="FFFFFF"/>
                </a:solidFill>
                <a:latin typeface="Kollektif Bold"/>
                <a:ea typeface="Kollektif Bold"/>
                <a:cs typeface="Kollektif Bold"/>
                <a:sym typeface="Kollektif Bold"/>
              </a:rPr>
              <a:t>PRATHAM CHOWDHURY AND TEAM</a:t>
            </a:r>
          </a:p>
        </p:txBody>
      </p:sp>
      <p:grpSp>
        <p:nvGrpSpPr>
          <p:cNvPr id="6" name="Group 6"/>
          <p:cNvGrpSpPr/>
          <p:nvPr/>
        </p:nvGrpSpPr>
        <p:grpSpPr>
          <a:xfrm>
            <a:off x="9550945" y="5189597"/>
            <a:ext cx="722002" cy="2384463"/>
            <a:chOff x="0" y="0"/>
            <a:chExt cx="190157" cy="628007"/>
          </a:xfrm>
        </p:grpSpPr>
        <p:sp>
          <p:nvSpPr>
            <p:cNvPr id="7" name="Freeform 7"/>
            <p:cNvSpPr/>
            <p:nvPr/>
          </p:nvSpPr>
          <p:spPr>
            <a:xfrm>
              <a:off x="0" y="0"/>
              <a:ext cx="190157" cy="628007"/>
            </a:xfrm>
            <a:custGeom>
              <a:avLst/>
              <a:gdLst/>
              <a:ahLst/>
              <a:cxnLst/>
              <a:rect l="l" t="t" r="r" b="b"/>
              <a:pathLst>
                <a:path w="190157" h="628007">
                  <a:moveTo>
                    <a:pt x="0" y="0"/>
                  </a:moveTo>
                  <a:lnTo>
                    <a:pt x="190157" y="0"/>
                  </a:lnTo>
                  <a:lnTo>
                    <a:pt x="190157" y="628007"/>
                  </a:lnTo>
                  <a:lnTo>
                    <a:pt x="0" y="628007"/>
                  </a:lnTo>
                  <a:close/>
                </a:path>
              </a:pathLst>
            </a:custGeom>
            <a:solidFill>
              <a:srgbClr val="FFFFFF"/>
            </a:solidFill>
          </p:spPr>
          <p:txBody>
            <a:bodyPr/>
            <a:lstStyle/>
            <a:p>
              <a:endParaRPr lang="en-IN"/>
            </a:p>
          </p:txBody>
        </p:sp>
        <p:sp>
          <p:nvSpPr>
            <p:cNvPr id="8" name="TextBox 8"/>
            <p:cNvSpPr txBox="1"/>
            <p:nvPr/>
          </p:nvSpPr>
          <p:spPr>
            <a:xfrm>
              <a:off x="0" y="-38100"/>
              <a:ext cx="190157" cy="66610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550945" y="7132694"/>
            <a:ext cx="722002" cy="441366"/>
            <a:chOff x="0" y="0"/>
            <a:chExt cx="190157" cy="116245"/>
          </a:xfrm>
        </p:grpSpPr>
        <p:sp>
          <p:nvSpPr>
            <p:cNvPr id="10" name="Freeform 10"/>
            <p:cNvSpPr/>
            <p:nvPr/>
          </p:nvSpPr>
          <p:spPr>
            <a:xfrm>
              <a:off x="0" y="0"/>
              <a:ext cx="190157" cy="116245"/>
            </a:xfrm>
            <a:custGeom>
              <a:avLst/>
              <a:gdLst/>
              <a:ahLst/>
              <a:cxnLst/>
              <a:rect l="l" t="t" r="r" b="b"/>
              <a:pathLst>
                <a:path w="190157" h="116245">
                  <a:moveTo>
                    <a:pt x="0" y="0"/>
                  </a:moveTo>
                  <a:lnTo>
                    <a:pt x="190157" y="0"/>
                  </a:lnTo>
                  <a:lnTo>
                    <a:pt x="190157" y="116245"/>
                  </a:lnTo>
                  <a:lnTo>
                    <a:pt x="0" y="116245"/>
                  </a:lnTo>
                  <a:close/>
                </a:path>
              </a:pathLst>
            </a:custGeom>
            <a:solidFill>
              <a:srgbClr val="6258DA"/>
            </a:solidFill>
          </p:spPr>
          <p:txBody>
            <a:bodyPr/>
            <a:lstStyle/>
            <a:p>
              <a:endParaRPr lang="en-IN"/>
            </a:p>
          </p:txBody>
        </p:sp>
        <p:sp>
          <p:nvSpPr>
            <p:cNvPr id="11" name="TextBox 11"/>
            <p:cNvSpPr txBox="1"/>
            <p:nvPr/>
          </p:nvSpPr>
          <p:spPr>
            <a:xfrm>
              <a:off x="0" y="-38100"/>
              <a:ext cx="190157" cy="15434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1488042" y="3858977"/>
            <a:ext cx="3691277" cy="5113860"/>
          </a:xfrm>
          <a:custGeom>
            <a:avLst/>
            <a:gdLst/>
            <a:ahLst/>
            <a:cxnLst/>
            <a:rect l="l" t="t" r="r" b="b"/>
            <a:pathLst>
              <a:path w="3691277" h="5113860">
                <a:moveTo>
                  <a:pt x="0" y="0"/>
                </a:moveTo>
                <a:lnTo>
                  <a:pt x="3691277" y="0"/>
                </a:lnTo>
                <a:lnTo>
                  <a:pt x="3691277" y="5113860"/>
                </a:lnTo>
                <a:lnTo>
                  <a:pt x="0" y="5113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AutoShape 14"/>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5" name="AutoShape 15"/>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6" name="TextBox 16"/>
          <p:cNvSpPr txBox="1"/>
          <p:nvPr/>
        </p:nvSpPr>
        <p:spPr>
          <a:xfrm>
            <a:off x="9101332" y="215136"/>
            <a:ext cx="9412126" cy="4108656"/>
          </a:xfrm>
          <a:prstGeom prst="rect">
            <a:avLst/>
          </a:prstGeom>
        </p:spPr>
        <p:txBody>
          <a:bodyPr lIns="0" tIns="0" rIns="0" bIns="0" rtlCol="0" anchor="t">
            <a:spAutoFit/>
          </a:bodyPr>
          <a:lstStyle/>
          <a:p>
            <a:pPr algn="l">
              <a:lnSpc>
                <a:spcPts val="8133"/>
              </a:lnSpc>
            </a:pPr>
            <a:r>
              <a:rPr lang="en-US" sz="6612">
                <a:solidFill>
                  <a:srgbClr val="FFFFFF"/>
                </a:solidFill>
                <a:latin typeface="League Spartan"/>
                <a:ea typeface="League Spartan"/>
                <a:cs typeface="League Spartan"/>
                <a:sym typeface="League Spartan"/>
              </a:rPr>
              <a:t>Exploring Music Preferences: A Survey on Listening Habits and Trends</a:t>
            </a:r>
          </a:p>
        </p:txBody>
      </p:sp>
      <p:sp>
        <p:nvSpPr>
          <p:cNvPr id="17" name="TextBox 17"/>
          <p:cNvSpPr txBox="1"/>
          <p:nvPr/>
        </p:nvSpPr>
        <p:spPr>
          <a:xfrm>
            <a:off x="9144000" y="4276167"/>
            <a:ext cx="4466749" cy="332740"/>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Kollektif Bold"/>
                <a:ea typeface="Kollektif Bold"/>
                <a:cs typeface="Kollektif Bold"/>
                <a:sym typeface="Kollektif Bold"/>
              </a:rPr>
              <a:t>An Analysis of Music Listening Behavior</a:t>
            </a:r>
          </a:p>
        </p:txBody>
      </p:sp>
      <p:sp>
        <p:nvSpPr>
          <p:cNvPr id="18" name="TextBox 18"/>
          <p:cNvSpPr txBox="1"/>
          <p:nvPr/>
        </p:nvSpPr>
        <p:spPr>
          <a:xfrm>
            <a:off x="10486661" y="7838249"/>
            <a:ext cx="1503941" cy="666115"/>
          </a:xfrm>
          <a:prstGeom prst="rect">
            <a:avLst/>
          </a:prstGeom>
        </p:spPr>
        <p:txBody>
          <a:bodyPr lIns="0" tIns="0" rIns="0" bIns="0" rtlCol="0" anchor="t">
            <a:spAutoFit/>
          </a:bodyPr>
          <a:lstStyle/>
          <a:p>
            <a:pPr algn="just">
              <a:lnSpc>
                <a:spcPts val="2659"/>
              </a:lnSpc>
              <a:spcBef>
                <a:spcPct val="0"/>
              </a:spcBef>
            </a:pPr>
            <a:r>
              <a:rPr lang="en-US" sz="1899">
                <a:solidFill>
                  <a:srgbClr val="FFFFFF"/>
                </a:solidFill>
                <a:latin typeface="Josefin Sans"/>
                <a:ea typeface="Josefin Sans"/>
                <a:cs typeface="Josefin Sans"/>
                <a:sym typeface="Josefin Sans"/>
              </a:rPr>
              <a:t>Date: 25/11/24</a:t>
            </a:r>
          </a:p>
        </p:txBody>
      </p:sp>
      <p:sp>
        <p:nvSpPr>
          <p:cNvPr id="19" name="TextBox 19"/>
          <p:cNvSpPr txBox="1"/>
          <p:nvPr/>
        </p:nvSpPr>
        <p:spPr>
          <a:xfrm>
            <a:off x="14285733" y="8528079"/>
            <a:ext cx="3647718"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20" name="TextBox 20"/>
          <p:cNvSpPr txBox="1"/>
          <p:nvPr/>
        </p:nvSpPr>
        <p:spPr>
          <a:xfrm>
            <a:off x="9481310" y="7023800"/>
            <a:ext cx="861272" cy="675397"/>
          </a:xfrm>
          <a:prstGeom prst="rect">
            <a:avLst/>
          </a:prstGeom>
        </p:spPr>
        <p:txBody>
          <a:bodyPr lIns="0" tIns="0" rIns="0" bIns="0" rtlCol="0" anchor="t">
            <a:spAutoFit/>
          </a:bodyPr>
          <a:lstStyle/>
          <a:p>
            <a:pPr algn="ctr">
              <a:lnSpc>
                <a:spcPts val="5459"/>
              </a:lnSpc>
            </a:pPr>
            <a:r>
              <a:rPr lang="en-US" sz="3899">
                <a:solidFill>
                  <a:srgbClr val="FFFFFF"/>
                </a:solidFill>
                <a:latin typeface="Josefin Sans"/>
                <a:ea typeface="Josefin Sans"/>
                <a:cs typeface="Josefin Sans"/>
                <a:sym typeface="Josefin Sans"/>
              </a:rPr>
              <a:t>00</a:t>
            </a:r>
          </a:p>
        </p:txBody>
      </p:sp>
      <p:sp>
        <p:nvSpPr>
          <p:cNvPr id="21" name="TextBox 21"/>
          <p:cNvSpPr txBox="1"/>
          <p:nvPr/>
        </p:nvSpPr>
        <p:spPr>
          <a:xfrm>
            <a:off x="14285733" y="7847774"/>
            <a:ext cx="3559843" cy="656590"/>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443895A9-DAE0-12F4-F586-3C3ABBC1B2E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3510CA4F-78DB-106A-FE97-CE054F593D9A}"/>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9289E2FF-AAEF-8259-1A78-6CB65BF7580A}"/>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EE1AE56F-50A6-6737-5C95-B2E3912629BF}"/>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8964D46-99F9-B338-8595-CAFA8D5B4653}"/>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A85D5401-03E6-02BB-55E5-1B16023D6BFE}"/>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32AB5086-D2C6-DD68-2054-3ED0886401BE}"/>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E0893406-6495-C513-6F53-274860B03CFB}"/>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09</a:t>
            </a:r>
          </a:p>
        </p:txBody>
      </p:sp>
      <p:sp>
        <p:nvSpPr>
          <p:cNvPr id="11" name="Freeform 11">
            <a:extLst>
              <a:ext uri="{FF2B5EF4-FFF2-40B4-BE49-F238E27FC236}">
                <a16:creationId xmlns:a16="http://schemas.microsoft.com/office/drawing/2014/main" id="{D0A308F7-051B-3FD2-FF84-DEAD559933F2}"/>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B0A2A32A-91A5-2A2E-80CA-FEB4D3EC102A}"/>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3B1FFAA0-F42E-9100-5AB5-0A7A879C9DA0}"/>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How much time you spend on listening to music daily:</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5C386682-2674-FBE8-B130-D1B94A118DE0}"/>
              </a:ext>
            </a:extLst>
          </p:cNvPr>
          <p:cNvGrpSpPr/>
          <p:nvPr/>
        </p:nvGrpSpPr>
        <p:grpSpPr>
          <a:xfrm>
            <a:off x="13639800" y="8724900"/>
            <a:ext cx="3647718" cy="965419"/>
            <a:chOff x="0" y="0"/>
            <a:chExt cx="4863624" cy="1287226"/>
          </a:xfrm>
        </p:grpSpPr>
        <p:sp>
          <p:nvSpPr>
            <p:cNvPr id="16" name="TextBox 16">
              <a:extLst>
                <a:ext uri="{FF2B5EF4-FFF2-40B4-BE49-F238E27FC236}">
                  <a16:creationId xmlns:a16="http://schemas.microsoft.com/office/drawing/2014/main" id="{B76072B2-7DE6-D682-44C2-58D94A6B258B}"/>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F2B58ED5-6A27-7E59-6C69-F54525ECECF2}"/>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3" name="Picture 12">
            <a:extLst>
              <a:ext uri="{FF2B5EF4-FFF2-40B4-BE49-F238E27FC236}">
                <a16:creationId xmlns:a16="http://schemas.microsoft.com/office/drawing/2014/main" id="{0E3604E0-71EB-429C-520B-5573BAAD2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6375" y="2373948"/>
            <a:ext cx="11521335" cy="5539103"/>
          </a:xfrm>
          <a:prstGeom prst="rect">
            <a:avLst/>
          </a:prstGeom>
        </p:spPr>
      </p:pic>
    </p:spTree>
    <p:extLst>
      <p:ext uri="{BB962C8B-B14F-4D97-AF65-F5344CB8AC3E}">
        <p14:creationId xmlns:p14="http://schemas.microsoft.com/office/powerpoint/2010/main" val="377855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26D1C988-AE11-812C-4F18-FBD2A66F57B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5C11722-22E6-A19C-AA24-E05E67496788}"/>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81A45475-6908-BED6-D889-C1E2A594900D}"/>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6ABA4FE1-9E15-887B-613E-D094065FBBD8}"/>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0B8272E3-2618-70B5-9957-EEF22DFD85AF}"/>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A796AE50-09E6-140A-CAE8-6701EFFA7E09}"/>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7F61BFAD-4B19-5DAD-FB1F-070F35CE5B72}"/>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7B4FAFCB-306A-336E-35F7-2148FE81D16A}"/>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10</a:t>
            </a:r>
          </a:p>
        </p:txBody>
      </p:sp>
      <p:sp>
        <p:nvSpPr>
          <p:cNvPr id="11" name="Freeform 11">
            <a:extLst>
              <a:ext uri="{FF2B5EF4-FFF2-40B4-BE49-F238E27FC236}">
                <a16:creationId xmlns:a16="http://schemas.microsoft.com/office/drawing/2014/main" id="{C087DEF5-8CDE-9CE7-0E5C-F336FDE5B357}"/>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1B92877B-00C8-354B-509D-770423F2525E}"/>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921E0BC7-1827-B213-8FA2-ABD8059D3984}"/>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Do you often create your own playlists?</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5E14C187-A4E6-85E5-FA27-BD3DE66EFD29}"/>
              </a:ext>
            </a:extLst>
          </p:cNvPr>
          <p:cNvGrpSpPr/>
          <p:nvPr/>
        </p:nvGrpSpPr>
        <p:grpSpPr>
          <a:xfrm>
            <a:off x="13975782" y="8877300"/>
            <a:ext cx="3647718" cy="965419"/>
            <a:chOff x="0" y="0"/>
            <a:chExt cx="4863624" cy="1287226"/>
          </a:xfrm>
        </p:grpSpPr>
        <p:sp>
          <p:nvSpPr>
            <p:cNvPr id="16" name="TextBox 16">
              <a:extLst>
                <a:ext uri="{FF2B5EF4-FFF2-40B4-BE49-F238E27FC236}">
                  <a16:creationId xmlns:a16="http://schemas.microsoft.com/office/drawing/2014/main" id="{818F8A66-5ABB-FA36-3A98-831990E57CB0}"/>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39D9A9E6-CC13-708D-F4E7-361F6F076EA0}"/>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descr="A blue and red pie chart&#10;&#10;Description automatically generated">
            <a:extLst>
              <a:ext uri="{FF2B5EF4-FFF2-40B4-BE49-F238E27FC236}">
                <a16:creationId xmlns:a16="http://schemas.microsoft.com/office/drawing/2014/main" id="{32B0E5A1-46B6-0B51-9351-5E6534448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06497"/>
            <a:ext cx="9425569" cy="6010820"/>
          </a:xfrm>
          <a:prstGeom prst="rect">
            <a:avLst/>
          </a:prstGeom>
        </p:spPr>
      </p:pic>
    </p:spTree>
    <p:extLst>
      <p:ext uri="{BB962C8B-B14F-4D97-AF65-F5344CB8AC3E}">
        <p14:creationId xmlns:p14="http://schemas.microsoft.com/office/powerpoint/2010/main" val="33384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BEEEFF36-5259-37A5-8F4F-91D1928AA3C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7C8115A-1A78-E541-ECEE-2B0996FA6C27}"/>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0356431A-B2F7-9D04-C518-8EBC9D6C02FC}"/>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53F9E30B-27CC-D570-BD08-7C63F124C9CD}"/>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1F59B08D-D1CF-7F86-3D1E-A7D1A2C5B5F6}"/>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D20CB47B-63A5-686C-EADA-4DD3E864B47B}"/>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72B61A8A-478E-FC6D-7F3C-37B135438845}"/>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B3BB5402-29C1-79FA-3607-D9846ECAD741}"/>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11</a:t>
            </a:r>
          </a:p>
        </p:txBody>
      </p:sp>
      <p:sp>
        <p:nvSpPr>
          <p:cNvPr id="11" name="Freeform 11">
            <a:extLst>
              <a:ext uri="{FF2B5EF4-FFF2-40B4-BE49-F238E27FC236}">
                <a16:creationId xmlns:a16="http://schemas.microsoft.com/office/drawing/2014/main" id="{A3097F81-7ECE-3117-7CFE-92EBAEB4F6EA}"/>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43F84AB5-70BA-8014-71CE-D45027B4E359}"/>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AB6900CA-0E9E-26E3-C69C-73E502229151}"/>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dirty="0">
                <a:solidFill>
                  <a:srgbClr val="6258DA"/>
                </a:solidFill>
                <a:latin typeface="Kollektif Bold"/>
                <a:ea typeface="Kollektif Bold"/>
                <a:cs typeface="Kollektif Bold"/>
                <a:sym typeface="Kollektif Bold"/>
              </a:rPr>
              <a:t>Music and mood:</a:t>
            </a: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pPr>
            <a:endParaRPr lang="en-US" sz="2699" b="1" u="sng" dirty="0">
              <a:solidFill>
                <a:srgbClr val="6258DA"/>
              </a:solidFill>
              <a:latin typeface="Kollektif Bold"/>
              <a:ea typeface="Kollektif Bold"/>
              <a:cs typeface="Kollektif Bold"/>
              <a:sym typeface="Kollektif Bold"/>
            </a:endParaRPr>
          </a:p>
          <a:p>
            <a:pPr algn="just">
              <a:lnSpc>
                <a:spcPts val="2799"/>
              </a:lnSpc>
              <a:spcBef>
                <a:spcPct val="0"/>
              </a:spcBef>
            </a:pPr>
            <a:endParaRPr lang="en-US" sz="1999" dirty="0">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99F49989-D65B-0A20-1627-CCFF525D6244}"/>
              </a:ext>
            </a:extLst>
          </p:cNvPr>
          <p:cNvGrpSpPr/>
          <p:nvPr/>
        </p:nvGrpSpPr>
        <p:grpSpPr>
          <a:xfrm>
            <a:off x="13975782" y="8953500"/>
            <a:ext cx="3647718" cy="965419"/>
            <a:chOff x="0" y="0"/>
            <a:chExt cx="4863624" cy="1287226"/>
          </a:xfrm>
        </p:grpSpPr>
        <p:sp>
          <p:nvSpPr>
            <p:cNvPr id="16" name="TextBox 16">
              <a:extLst>
                <a:ext uri="{FF2B5EF4-FFF2-40B4-BE49-F238E27FC236}">
                  <a16:creationId xmlns:a16="http://schemas.microsoft.com/office/drawing/2014/main" id="{0F02508C-E0C7-C510-D7FC-6D2E18CE0A65}"/>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066D583B-0755-BD67-7142-27791A61E1A5}"/>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9" name="Picture 18" descr="A graph with blue lines&#10;&#10;Description automatically generated">
            <a:extLst>
              <a:ext uri="{FF2B5EF4-FFF2-40B4-BE49-F238E27FC236}">
                <a16:creationId xmlns:a16="http://schemas.microsoft.com/office/drawing/2014/main" id="{C74ED516-4CAB-1EE1-C1B1-64241048E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66960"/>
            <a:ext cx="10515600" cy="6086908"/>
          </a:xfrm>
          <a:prstGeom prst="rect">
            <a:avLst/>
          </a:prstGeom>
        </p:spPr>
      </p:pic>
    </p:spTree>
    <p:extLst>
      <p:ext uri="{BB962C8B-B14F-4D97-AF65-F5344CB8AC3E}">
        <p14:creationId xmlns:p14="http://schemas.microsoft.com/office/powerpoint/2010/main" val="91345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FBEE6A93-9CC9-D6B3-7E9E-AE3A73E046DD}"/>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8E64EB1-A8F8-E2D4-50B7-50C2C34B8B65}"/>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C35CFC12-DA7E-ECA0-636F-2430B652ABE4}"/>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A54B76CD-CD73-F6FF-98E1-D41FD925FAF2}"/>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509805DF-0651-E6FA-92BF-BE3DD3535681}"/>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8144DC8C-155A-EE89-1BB7-4E73D190E8C4}"/>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2BE3CE66-05AF-3D82-6382-CCC64DBB8C77}"/>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9AEAE4D9-BB0B-4862-A4F3-6C78CD945E87}"/>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12</a:t>
            </a:r>
          </a:p>
        </p:txBody>
      </p:sp>
      <p:sp>
        <p:nvSpPr>
          <p:cNvPr id="11" name="Freeform 11">
            <a:extLst>
              <a:ext uri="{FF2B5EF4-FFF2-40B4-BE49-F238E27FC236}">
                <a16:creationId xmlns:a16="http://schemas.microsoft.com/office/drawing/2014/main" id="{88D3E123-2304-1F38-FBB1-B0C6ADC68F9B}"/>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D45E7CE6-192E-0D7E-673F-3D02422B1A0E}"/>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69467BA3-4884-42D7-F913-A1652DB99BC4}"/>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Activities done along with music:</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39F850C3-0DE1-F801-9770-3EBE5370B721}"/>
              </a:ext>
            </a:extLst>
          </p:cNvPr>
          <p:cNvGrpSpPr/>
          <p:nvPr/>
        </p:nvGrpSpPr>
        <p:grpSpPr>
          <a:xfrm>
            <a:off x="13975782" y="9029700"/>
            <a:ext cx="3647718" cy="965419"/>
            <a:chOff x="0" y="0"/>
            <a:chExt cx="4863624" cy="1287226"/>
          </a:xfrm>
        </p:grpSpPr>
        <p:sp>
          <p:nvSpPr>
            <p:cNvPr id="16" name="TextBox 16">
              <a:extLst>
                <a:ext uri="{FF2B5EF4-FFF2-40B4-BE49-F238E27FC236}">
                  <a16:creationId xmlns:a16="http://schemas.microsoft.com/office/drawing/2014/main" id="{6B773B88-0C09-DD7F-2CBA-6C0AB9E25DD1}"/>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DC21831A-DB4E-34DD-07CE-51E164FCCF47}"/>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9" name="Picture 18" descr="A graph with purple lines&#10;&#10;Description automatically generated">
            <a:extLst>
              <a:ext uri="{FF2B5EF4-FFF2-40B4-BE49-F238E27FC236}">
                <a16:creationId xmlns:a16="http://schemas.microsoft.com/office/drawing/2014/main" id="{9AD3E254-1B1E-52F5-04BE-3E84E2E88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50160"/>
            <a:ext cx="12079386" cy="5048955"/>
          </a:xfrm>
          <a:prstGeom prst="rect">
            <a:avLst/>
          </a:prstGeom>
        </p:spPr>
      </p:pic>
    </p:spTree>
    <p:extLst>
      <p:ext uri="{BB962C8B-B14F-4D97-AF65-F5344CB8AC3E}">
        <p14:creationId xmlns:p14="http://schemas.microsoft.com/office/powerpoint/2010/main" val="263784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0DBE3855-AED6-7325-6F3C-DD63918819B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0D0991B-9A0B-52B7-ADA5-00BC3B5BB0C6}"/>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B95F3C81-805F-7F36-A749-98D307E8BC73}"/>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C7D4A3DB-F057-78B2-432F-E5850F7428E9}"/>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77945C5B-D916-B4A5-8B6D-DC51C2CA6489}"/>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A5D55D6B-AFBA-F91B-4B59-CC5EAD1F8B33}"/>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41A3BFF2-BD0F-9441-A1CD-2C65CC4BB444}"/>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24B1B0C4-ECE2-3F74-8DC1-52F4DB9E8E98}"/>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13</a:t>
            </a:r>
          </a:p>
        </p:txBody>
      </p:sp>
      <p:sp>
        <p:nvSpPr>
          <p:cNvPr id="11" name="Freeform 11">
            <a:extLst>
              <a:ext uri="{FF2B5EF4-FFF2-40B4-BE49-F238E27FC236}">
                <a16:creationId xmlns:a16="http://schemas.microsoft.com/office/drawing/2014/main" id="{00CC8EDB-4F82-5772-F7D7-888E1C711D48}"/>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8F942585-6614-A668-48B1-1B8AB3FAF5E7}"/>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C994B30B-2DE1-9AB8-996D-188426F78298}"/>
              </a:ext>
            </a:extLst>
          </p:cNvPr>
          <p:cNvSpPr txBox="1"/>
          <p:nvPr/>
        </p:nvSpPr>
        <p:spPr>
          <a:xfrm>
            <a:off x="3886200" y="1257300"/>
            <a:ext cx="11181687" cy="2482539"/>
          </a:xfrm>
          <a:prstGeom prst="rect">
            <a:avLst/>
          </a:prstGeom>
        </p:spPr>
        <p:txBody>
          <a:bodyPr wrap="square" lIns="0" tIns="0" rIns="0" bIns="0" rtlCol="0" anchor="t">
            <a:spAutoFit/>
          </a:bodyPr>
          <a:lstStyle/>
          <a:p>
            <a:pPr algn="just">
              <a:lnSpc>
                <a:spcPts val="2799"/>
              </a:lnSpc>
            </a:pPr>
            <a:r>
              <a:rPr lang="en-US" sz="2699" b="1" u="sng">
                <a:solidFill>
                  <a:srgbClr val="6258DA"/>
                </a:solidFill>
                <a:latin typeface="Kollektif Bold"/>
                <a:ea typeface="Kollektif Bold"/>
                <a:cs typeface="Kollektif Bold"/>
                <a:sym typeface="Kollektif Bold"/>
              </a:rPr>
              <a:t>Discovering new music &amp; sharing music with others:</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740D0C8A-4F71-8111-6A68-8EA86217D85A}"/>
              </a:ext>
            </a:extLst>
          </p:cNvPr>
          <p:cNvGrpSpPr/>
          <p:nvPr/>
        </p:nvGrpSpPr>
        <p:grpSpPr>
          <a:xfrm>
            <a:off x="13975782" y="9029700"/>
            <a:ext cx="3647718" cy="965419"/>
            <a:chOff x="0" y="0"/>
            <a:chExt cx="4863624" cy="1287226"/>
          </a:xfrm>
        </p:grpSpPr>
        <p:sp>
          <p:nvSpPr>
            <p:cNvPr id="16" name="TextBox 16">
              <a:extLst>
                <a:ext uri="{FF2B5EF4-FFF2-40B4-BE49-F238E27FC236}">
                  <a16:creationId xmlns:a16="http://schemas.microsoft.com/office/drawing/2014/main" id="{BC434601-8B4B-281C-5E5A-D45438638ACF}"/>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B63332D9-F2A1-2213-B8B5-79CBACF4248D}"/>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a:extLst>
              <a:ext uri="{FF2B5EF4-FFF2-40B4-BE49-F238E27FC236}">
                <a16:creationId xmlns:a16="http://schemas.microsoft.com/office/drawing/2014/main" id="{52603411-CFA7-BAF7-9516-2811D5AEE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199" y="3090321"/>
            <a:ext cx="6168101" cy="3490209"/>
          </a:xfrm>
          <a:prstGeom prst="rect">
            <a:avLst/>
          </a:prstGeom>
        </p:spPr>
      </p:pic>
      <p:pic>
        <p:nvPicPr>
          <p:cNvPr id="18" name="Picture 17">
            <a:extLst>
              <a:ext uri="{FF2B5EF4-FFF2-40B4-BE49-F238E27FC236}">
                <a16:creationId xmlns:a16="http://schemas.microsoft.com/office/drawing/2014/main" id="{AF27E5E4-B61B-F401-9685-56A3F3685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3090321"/>
            <a:ext cx="7237788" cy="3490208"/>
          </a:xfrm>
          <a:prstGeom prst="rect">
            <a:avLst/>
          </a:prstGeom>
        </p:spPr>
      </p:pic>
    </p:spTree>
    <p:extLst>
      <p:ext uri="{BB962C8B-B14F-4D97-AF65-F5344CB8AC3E}">
        <p14:creationId xmlns:p14="http://schemas.microsoft.com/office/powerpoint/2010/main" val="2399050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C826DF1F-F203-9AA1-BDB5-2DC6C48F11A4}"/>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E54D8F8-A779-4F9D-414D-BCF1DCDE2E24}"/>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25CBD13D-CDD7-E3A0-3398-8F5F09AE61DD}"/>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9F61320E-1C9B-09EE-FC48-524E8539A2B7}"/>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8EBC83CC-D67D-C52D-79EC-ADA7EBFA2C3D}"/>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3F810676-57C1-BC12-F081-287CDE1C03F1}"/>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74D70220-5A67-89E9-95CB-A0033FE6F3BF}"/>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A54412F0-E26B-D59D-25E6-C9C8158FC667}"/>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14</a:t>
            </a:r>
          </a:p>
        </p:txBody>
      </p:sp>
      <p:sp>
        <p:nvSpPr>
          <p:cNvPr id="11" name="Freeform 11">
            <a:extLst>
              <a:ext uri="{FF2B5EF4-FFF2-40B4-BE49-F238E27FC236}">
                <a16:creationId xmlns:a16="http://schemas.microsoft.com/office/drawing/2014/main" id="{679AE4C9-AA8E-20B7-4588-A84E65EF1B25}"/>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2314269D-BF3C-5C8C-EDBA-552A8E63F41B}"/>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DE9AF25A-22D6-BA32-FA2A-C82C04D1B56F}"/>
              </a:ext>
            </a:extLst>
          </p:cNvPr>
          <p:cNvSpPr txBox="1"/>
          <p:nvPr/>
        </p:nvSpPr>
        <p:spPr>
          <a:xfrm>
            <a:off x="3886200" y="1257300"/>
            <a:ext cx="11181687" cy="3457165"/>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Do you attend concerts, and you prefer listening to music alone or with others?</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B2C3CF4E-E0CC-0149-80CC-8A24D123D43A}"/>
              </a:ext>
            </a:extLst>
          </p:cNvPr>
          <p:cNvGrpSpPr/>
          <p:nvPr/>
        </p:nvGrpSpPr>
        <p:grpSpPr>
          <a:xfrm>
            <a:off x="14173200" y="8801100"/>
            <a:ext cx="3647718" cy="965419"/>
            <a:chOff x="0" y="0"/>
            <a:chExt cx="4863624" cy="1287226"/>
          </a:xfrm>
        </p:grpSpPr>
        <p:sp>
          <p:nvSpPr>
            <p:cNvPr id="16" name="TextBox 16">
              <a:extLst>
                <a:ext uri="{FF2B5EF4-FFF2-40B4-BE49-F238E27FC236}">
                  <a16:creationId xmlns:a16="http://schemas.microsoft.com/office/drawing/2014/main" id="{AC3046AF-BF1D-C9CA-A316-8BECAE1F20DA}"/>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8C9BA732-A3A7-5870-F0B4-ECCE46EF8360}"/>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8" name="Picture 17" descr="A pie chart with text below&#10;&#10;Description automatically generated">
            <a:extLst>
              <a:ext uri="{FF2B5EF4-FFF2-40B4-BE49-F238E27FC236}">
                <a16:creationId xmlns:a16="http://schemas.microsoft.com/office/drawing/2014/main" id="{48E93C19-FECF-C7C9-461D-372D9E6EA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0575" y="3169522"/>
            <a:ext cx="6642634" cy="3948847"/>
          </a:xfrm>
          <a:prstGeom prst="rect">
            <a:avLst/>
          </a:prstGeom>
        </p:spPr>
      </p:pic>
      <p:pic>
        <p:nvPicPr>
          <p:cNvPr id="21" name="Picture 20" descr="A pie chart with a number of percentages&#10;&#10;Description automatically generated">
            <a:extLst>
              <a:ext uri="{FF2B5EF4-FFF2-40B4-BE49-F238E27FC236}">
                <a16:creationId xmlns:a16="http://schemas.microsoft.com/office/drawing/2014/main" id="{CB8CBFC3-F713-E47F-FDD8-B3F75D466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973" y="3169522"/>
            <a:ext cx="6865520" cy="3948847"/>
          </a:xfrm>
          <a:prstGeom prst="rect">
            <a:avLst/>
          </a:prstGeom>
        </p:spPr>
      </p:pic>
    </p:spTree>
    <p:extLst>
      <p:ext uri="{BB962C8B-B14F-4D97-AF65-F5344CB8AC3E}">
        <p14:creationId xmlns:p14="http://schemas.microsoft.com/office/powerpoint/2010/main" val="150813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3A1F0AEA-C107-E18D-C217-38E060F9A1D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3E3B76E-A222-A5A7-C09F-70CCA507F5D3}"/>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6C5EE797-F491-9149-725C-E2438B100AC5}"/>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F9A53FAD-0FAB-E9C2-C2D0-148170819245}"/>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584F54FE-F9D4-5443-5380-C71452591137}"/>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FAB808CC-6B6C-45DF-E07B-05EBDDD74C21}"/>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4A9E97AF-C87E-3191-B484-86F8197C1080}"/>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25962503-5993-1D21-9507-4F4D7B2FDFDB}"/>
              </a:ext>
            </a:extLst>
          </p:cNvPr>
          <p:cNvSpPr txBox="1"/>
          <p:nvPr/>
        </p:nvSpPr>
        <p:spPr>
          <a:xfrm>
            <a:off x="17123229" y="1895626"/>
            <a:ext cx="1000542" cy="780214"/>
          </a:xfrm>
          <a:prstGeom prst="rect">
            <a:avLst/>
          </a:prstGeom>
        </p:spPr>
        <p:txBody>
          <a:bodyPr lIns="0" tIns="0" rIns="0" bIns="0" rtlCol="0" anchor="t">
            <a:spAutoFit/>
          </a:bodyPr>
          <a:lstStyle/>
          <a:p>
            <a:pPr lvl="1" algn="ctr">
              <a:lnSpc>
                <a:spcPts val="6342"/>
              </a:lnSpc>
            </a:pPr>
            <a:r>
              <a:rPr lang="en-US" sz="4530">
                <a:solidFill>
                  <a:srgbClr val="FFFFFF"/>
                </a:solidFill>
                <a:latin typeface="Josefin Sans"/>
                <a:ea typeface="Josefin Sans"/>
                <a:cs typeface="Josefin Sans"/>
                <a:sym typeface="Josefin Sans"/>
              </a:rPr>
              <a:t>15</a:t>
            </a:r>
          </a:p>
        </p:txBody>
      </p:sp>
      <p:sp>
        <p:nvSpPr>
          <p:cNvPr id="11" name="Freeform 11">
            <a:extLst>
              <a:ext uri="{FF2B5EF4-FFF2-40B4-BE49-F238E27FC236}">
                <a16:creationId xmlns:a16="http://schemas.microsoft.com/office/drawing/2014/main" id="{F33ACDDF-7627-21C4-045B-D7B2F94F2049}"/>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A0BC69BE-1762-DBC8-D9A8-DC93D174F0FC}"/>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DA8C8DBA-8EF6-6BB2-ACD0-C2B3DE0C8187}"/>
              </a:ext>
            </a:extLst>
          </p:cNvPr>
          <p:cNvSpPr txBox="1"/>
          <p:nvPr/>
        </p:nvSpPr>
        <p:spPr>
          <a:xfrm>
            <a:off x="3886200" y="1257300"/>
            <a:ext cx="11181687" cy="2841612"/>
          </a:xfrm>
          <a:prstGeom prst="rect">
            <a:avLst/>
          </a:prstGeom>
        </p:spPr>
        <p:txBody>
          <a:bodyPr wrap="square" lIns="0" tIns="0" rIns="0" bIns="0" rtlCol="0" anchor="t">
            <a:spAutoFit/>
          </a:bodyPr>
          <a:lstStyle/>
          <a:p>
            <a:pPr algn="just">
              <a:lnSpc>
                <a:spcPts val="2799"/>
              </a:lnSpc>
            </a:pPr>
            <a:r>
              <a:rPr lang="en-US" sz="2699" b="1" u="sng">
                <a:solidFill>
                  <a:srgbClr val="6258DA"/>
                </a:solidFill>
                <a:latin typeface="Kollektif Bold"/>
                <a:ea typeface="Kollektif Bold"/>
                <a:cs typeface="Kollektif Bold"/>
                <a:sym typeface="Kollektif Bold"/>
              </a:rPr>
              <a:t>Ever wanted learn or played a music instrument and do you use music related apps and gadgets?</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E753CAC0-FD56-FE0B-C51B-128474E4BC28}"/>
              </a:ext>
            </a:extLst>
          </p:cNvPr>
          <p:cNvGrpSpPr/>
          <p:nvPr/>
        </p:nvGrpSpPr>
        <p:grpSpPr>
          <a:xfrm>
            <a:off x="13975782" y="8724900"/>
            <a:ext cx="3647718" cy="965419"/>
            <a:chOff x="0" y="0"/>
            <a:chExt cx="4863624" cy="1287226"/>
          </a:xfrm>
        </p:grpSpPr>
        <p:sp>
          <p:nvSpPr>
            <p:cNvPr id="16" name="TextBox 16">
              <a:extLst>
                <a:ext uri="{FF2B5EF4-FFF2-40B4-BE49-F238E27FC236}">
                  <a16:creationId xmlns:a16="http://schemas.microsoft.com/office/drawing/2014/main" id="{19090A3B-4140-DCA5-7009-FE5042AE69CE}"/>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0C10D88A-EA5F-0DD7-2639-292ECF6C2C2D}"/>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descr="A blue circle with a red triangle and a red triangle&#10;&#10;Description automatically generated">
            <a:extLst>
              <a:ext uri="{FF2B5EF4-FFF2-40B4-BE49-F238E27FC236}">
                <a16:creationId xmlns:a16="http://schemas.microsoft.com/office/drawing/2014/main" id="{0006557D-7A8A-FCF8-FE68-628E0D8D6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6600" y="3301433"/>
            <a:ext cx="6706796" cy="3684133"/>
          </a:xfrm>
          <a:prstGeom prst="rect">
            <a:avLst/>
          </a:prstGeom>
        </p:spPr>
      </p:pic>
      <p:pic>
        <p:nvPicPr>
          <p:cNvPr id="18" name="Picture 17" descr="A blue and red pie chart&#10;&#10;Description automatically generated">
            <a:extLst>
              <a:ext uri="{FF2B5EF4-FFF2-40B4-BE49-F238E27FC236}">
                <a16:creationId xmlns:a16="http://schemas.microsoft.com/office/drawing/2014/main" id="{A7B54498-BB6E-F744-0791-41391BD36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558" y="3278323"/>
            <a:ext cx="6956523" cy="3797649"/>
          </a:xfrm>
          <a:prstGeom prst="rect">
            <a:avLst/>
          </a:prstGeom>
        </p:spPr>
      </p:pic>
    </p:spTree>
    <p:extLst>
      <p:ext uri="{BB962C8B-B14F-4D97-AF65-F5344CB8AC3E}">
        <p14:creationId xmlns:p14="http://schemas.microsoft.com/office/powerpoint/2010/main" val="632546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42331473-3B1E-29DA-29E6-2F6B42021E2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9404E664-9F43-8441-08CD-38B6707F66D8}"/>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AD461877-95DE-7EE8-F9DD-F43E0A8D4EC4}"/>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09661AFA-CAF5-5516-D660-D173F3CE61C2}"/>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A8E5466F-8D34-1081-6D0A-89F0D738D115}"/>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79A59DB3-1C65-75D4-BFC2-3356D47E402C}"/>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F16491B1-33C1-173A-EB01-05BC7CF04AD3}"/>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1FB53574-1561-1DEE-F7D6-59AC3ACDCC93}"/>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16</a:t>
            </a:r>
          </a:p>
        </p:txBody>
      </p:sp>
      <p:sp>
        <p:nvSpPr>
          <p:cNvPr id="11" name="Freeform 11">
            <a:extLst>
              <a:ext uri="{FF2B5EF4-FFF2-40B4-BE49-F238E27FC236}">
                <a16:creationId xmlns:a16="http://schemas.microsoft.com/office/drawing/2014/main" id="{058B53A0-E392-9180-093B-C0A8025EBDA7}"/>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9A707137-3456-362B-61EC-4749B014014B}"/>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35959F0D-62FE-EFE7-F145-894AB8642C68}"/>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Sound quality is important:</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7DA84284-F027-3874-0FD6-36F521EFF9BF}"/>
              </a:ext>
            </a:extLst>
          </p:cNvPr>
          <p:cNvGrpSpPr/>
          <p:nvPr/>
        </p:nvGrpSpPr>
        <p:grpSpPr>
          <a:xfrm>
            <a:off x="13975782" y="8877300"/>
            <a:ext cx="3647718" cy="965419"/>
            <a:chOff x="0" y="0"/>
            <a:chExt cx="4863624" cy="1287226"/>
          </a:xfrm>
        </p:grpSpPr>
        <p:sp>
          <p:nvSpPr>
            <p:cNvPr id="16" name="TextBox 16">
              <a:extLst>
                <a:ext uri="{FF2B5EF4-FFF2-40B4-BE49-F238E27FC236}">
                  <a16:creationId xmlns:a16="http://schemas.microsoft.com/office/drawing/2014/main" id="{380D8ECF-FEF9-3EAB-9CDB-BFE5E3598805}"/>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3323978F-A9BC-5515-1F9C-434C8F943D94}"/>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descr="A colorful pie chart with text&#10;&#10;Description automatically generated">
            <a:extLst>
              <a:ext uri="{FF2B5EF4-FFF2-40B4-BE49-F238E27FC236}">
                <a16:creationId xmlns:a16="http://schemas.microsoft.com/office/drawing/2014/main" id="{E42B2DB4-8DB1-0772-5B52-97AC3CAED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47900"/>
            <a:ext cx="10944753" cy="5927259"/>
          </a:xfrm>
          <a:prstGeom prst="rect">
            <a:avLst/>
          </a:prstGeom>
        </p:spPr>
      </p:pic>
    </p:spTree>
    <p:extLst>
      <p:ext uri="{BB962C8B-B14F-4D97-AF65-F5344CB8AC3E}">
        <p14:creationId xmlns:p14="http://schemas.microsoft.com/office/powerpoint/2010/main" val="279826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2" name="Group 2"/>
          <p:cNvGrpSpPr/>
          <p:nvPr/>
        </p:nvGrpSpPr>
        <p:grpSpPr>
          <a:xfrm>
            <a:off x="16959000" y="-619831"/>
            <a:ext cx="1329000" cy="3086100"/>
            <a:chOff x="0" y="0"/>
            <a:chExt cx="350025" cy="812800"/>
          </a:xfrm>
        </p:grpSpPr>
        <p:sp>
          <p:nvSpPr>
            <p:cNvPr id="3" name="Freeform 3"/>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4" name="TextBox 4"/>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959000" y="1856689"/>
            <a:ext cx="1329000" cy="820543"/>
            <a:chOff x="0" y="0"/>
            <a:chExt cx="350025" cy="216110"/>
          </a:xfrm>
        </p:grpSpPr>
        <p:sp>
          <p:nvSpPr>
            <p:cNvPr id="6" name="Freeform 6"/>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7" name="TextBox 7"/>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884048" y="624757"/>
            <a:ext cx="9483568" cy="2617939"/>
          </a:xfrm>
          <a:prstGeom prst="rect">
            <a:avLst/>
          </a:prstGeom>
        </p:spPr>
        <p:txBody>
          <a:bodyPr lIns="0" tIns="0" rIns="0" bIns="0" rtlCol="0" anchor="t">
            <a:spAutoFit/>
          </a:bodyPr>
          <a:lstStyle/>
          <a:p>
            <a:pPr algn="l">
              <a:lnSpc>
                <a:spcPts val="6904"/>
              </a:lnSpc>
            </a:pPr>
            <a:r>
              <a:rPr lang="en-US" sz="4931" b="1" u="sng">
                <a:solidFill>
                  <a:srgbClr val="6258DA"/>
                </a:solidFill>
                <a:latin typeface="Josefin Sans Bold"/>
                <a:ea typeface="Josefin Sans Bold"/>
                <a:cs typeface="Josefin Sans Bold"/>
                <a:sym typeface="Josefin Sans Bold"/>
              </a:rPr>
              <a:t>SURVEY FINDINGS</a:t>
            </a:r>
            <a:r>
              <a:rPr lang="en-US" sz="4931" b="1">
                <a:solidFill>
                  <a:srgbClr val="6258DA"/>
                </a:solidFill>
                <a:latin typeface="Josefin Sans Bold"/>
                <a:ea typeface="Josefin Sans Bold"/>
                <a:cs typeface="Josefin Sans Bold"/>
                <a:sym typeface="Josefin Sans Bold"/>
              </a:rPr>
              <a:t> </a:t>
            </a:r>
            <a:r>
              <a:rPr lang="en-US" sz="4931" b="1" u="sng">
                <a:solidFill>
                  <a:srgbClr val="FFFFFF"/>
                </a:solidFill>
                <a:latin typeface="Josefin Sans Bold"/>
                <a:ea typeface="Josefin Sans Bold"/>
                <a:cs typeface="Josefin Sans Bold"/>
                <a:sym typeface="Josefin Sans Bold"/>
              </a:rPr>
              <a:t>OVERVIEW</a:t>
            </a:r>
          </a:p>
          <a:p>
            <a:pPr algn="l">
              <a:lnSpc>
                <a:spcPts val="6904"/>
              </a:lnSpc>
            </a:pPr>
            <a:endParaRPr lang="en-US" sz="4931" b="1" u="sng">
              <a:solidFill>
                <a:srgbClr val="FFFFFF"/>
              </a:solidFill>
              <a:latin typeface="Josefin Sans Bold"/>
              <a:ea typeface="Josefin Sans Bold"/>
              <a:cs typeface="Josefin Sans Bold"/>
              <a:sym typeface="Josefin Sans Bold"/>
            </a:endParaRPr>
          </a:p>
        </p:txBody>
      </p:sp>
      <p:sp>
        <p:nvSpPr>
          <p:cNvPr id="9" name="TextBox 9"/>
          <p:cNvSpPr txBox="1"/>
          <p:nvPr/>
        </p:nvSpPr>
        <p:spPr>
          <a:xfrm>
            <a:off x="3812184" y="2952148"/>
            <a:ext cx="6565264" cy="3515606"/>
          </a:xfrm>
          <a:prstGeom prst="rect">
            <a:avLst/>
          </a:prstGeom>
        </p:spPr>
        <p:txBody>
          <a:bodyPr lIns="0" tIns="0" rIns="0" bIns="0" rtlCol="0" anchor="t">
            <a:spAutoFit/>
          </a:bodyPr>
          <a:lstStyle/>
          <a:p>
            <a:pPr algn="just">
              <a:lnSpc>
                <a:spcPts val="3101"/>
              </a:lnSpc>
            </a:pPr>
            <a:r>
              <a:rPr lang="en-US" sz="2215" b="1" u="sng">
                <a:solidFill>
                  <a:srgbClr val="6258DA"/>
                </a:solidFill>
                <a:latin typeface="Kollektif Bold"/>
                <a:ea typeface="Kollektif Bold"/>
                <a:cs typeface="Kollektif Bold"/>
                <a:sym typeface="Kollektif Bold"/>
              </a:rPr>
              <a:t>Key Findings Summary:</a:t>
            </a:r>
            <a:r>
              <a:rPr lang="en-US" sz="2215" b="1">
                <a:solidFill>
                  <a:srgbClr val="FFFFFF"/>
                </a:solidFill>
                <a:latin typeface="Kollektif Bold"/>
                <a:ea typeface="Kollektif Bold"/>
                <a:cs typeface="Kollektif Bold"/>
                <a:sym typeface="Kollektif Bold"/>
              </a:rPr>
              <a:t> </a:t>
            </a:r>
            <a:r>
              <a:rPr lang="en-US" sz="2215">
                <a:solidFill>
                  <a:srgbClr val="FFFFFF"/>
                </a:solidFill>
                <a:latin typeface="Kollektif"/>
                <a:ea typeface="Kollektif"/>
                <a:cs typeface="Kollektif"/>
                <a:sym typeface="Kollektif"/>
              </a:rPr>
              <a:t>A vast majority (87.7%) listen to music daily or several times a week, underscoring its omnipresence in everyday life.</a:t>
            </a:r>
          </a:p>
          <a:p>
            <a:pPr marL="478289" lvl="1" indent="-239145" algn="l">
              <a:lnSpc>
                <a:spcPts val="3101"/>
              </a:lnSpc>
              <a:buFont typeface="Arial"/>
              <a:buChar char="•"/>
            </a:pPr>
            <a:r>
              <a:rPr lang="en-US" sz="2215">
                <a:solidFill>
                  <a:srgbClr val="FFFFFF"/>
                </a:solidFill>
                <a:latin typeface="Kollektif"/>
                <a:ea typeface="Kollektif"/>
                <a:cs typeface="Kollektif"/>
                <a:sym typeface="Kollektif"/>
              </a:rPr>
              <a:t> Popular genres include Pop (38.8%) and Rock (32.3%), reflecting mainstream trends.</a:t>
            </a:r>
          </a:p>
          <a:p>
            <a:pPr marL="478289" lvl="1" indent="-239145" algn="l">
              <a:lnSpc>
                <a:spcPts val="3101"/>
              </a:lnSpc>
              <a:buFont typeface="Arial"/>
              <a:buChar char="•"/>
            </a:pPr>
            <a:r>
              <a:rPr lang="en-US" sz="2215">
                <a:solidFill>
                  <a:srgbClr val="FFFFFF"/>
                </a:solidFill>
                <a:latin typeface="Kollektif"/>
                <a:ea typeface="Kollektif"/>
                <a:cs typeface="Kollektif"/>
                <a:sym typeface="Kollektif"/>
              </a:rPr>
              <a:t>Streaming platforms like Spotify (76.9%) dominate listener preferences due to their extensive libraries and user-friendly interfaces.</a:t>
            </a:r>
          </a:p>
          <a:p>
            <a:pPr algn="just">
              <a:lnSpc>
                <a:spcPts val="3101"/>
              </a:lnSpc>
              <a:spcBef>
                <a:spcPct val="0"/>
              </a:spcBef>
            </a:pPr>
            <a:endParaRPr lang="en-US" sz="2215">
              <a:solidFill>
                <a:srgbClr val="FFFFFF"/>
              </a:solidFill>
              <a:latin typeface="Kollektif"/>
              <a:ea typeface="Kollektif"/>
              <a:cs typeface="Kollektif"/>
              <a:sym typeface="Kollektif"/>
            </a:endParaRPr>
          </a:p>
        </p:txBody>
      </p:sp>
      <p:sp>
        <p:nvSpPr>
          <p:cNvPr id="10" name="Freeform 10"/>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AutoShape 11"/>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2" name="Freeform 12"/>
          <p:cNvSpPr/>
          <p:nvPr/>
        </p:nvSpPr>
        <p:spPr>
          <a:xfrm>
            <a:off x="16442362" y="5999445"/>
            <a:ext cx="3691277" cy="5113860"/>
          </a:xfrm>
          <a:custGeom>
            <a:avLst/>
            <a:gdLst/>
            <a:ahLst/>
            <a:cxnLst/>
            <a:rect l="l" t="t" r="r" b="b"/>
            <a:pathLst>
              <a:path w="3691277" h="5113860">
                <a:moveTo>
                  <a:pt x="0" y="0"/>
                </a:moveTo>
                <a:lnTo>
                  <a:pt x="3691276" y="0"/>
                </a:lnTo>
                <a:lnTo>
                  <a:pt x="3691276" y="5113860"/>
                </a:lnTo>
                <a:lnTo>
                  <a:pt x="0" y="5113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AutoShape 13"/>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17</a:t>
            </a:r>
          </a:p>
        </p:txBody>
      </p:sp>
      <p:grpSp>
        <p:nvGrpSpPr>
          <p:cNvPr id="15" name="Group 15"/>
          <p:cNvGrpSpPr/>
          <p:nvPr/>
        </p:nvGrpSpPr>
        <p:grpSpPr>
          <a:xfrm>
            <a:off x="11442880" y="149809"/>
            <a:ext cx="5051904" cy="10287000"/>
            <a:chOff x="0" y="0"/>
            <a:chExt cx="6735872" cy="13716000"/>
          </a:xfrm>
        </p:grpSpPr>
        <p:pic>
          <p:nvPicPr>
            <p:cNvPr id="16" name="Picture 16"/>
            <p:cNvPicPr>
              <a:picLocks noChangeAspect="1"/>
            </p:cNvPicPr>
            <p:nvPr/>
          </p:nvPicPr>
          <p:blipFill>
            <a:blip r:embed="rId6">
              <a:alphaModFix amt="71000"/>
            </a:blip>
            <a:srcRect l="16401" r="16401"/>
            <a:stretch>
              <a:fillRect/>
            </a:stretch>
          </p:blipFill>
          <p:spPr>
            <a:xfrm>
              <a:off x="0" y="0"/>
              <a:ext cx="6735872" cy="13716000"/>
            </a:xfrm>
            <a:prstGeom prst="rect">
              <a:avLst/>
            </a:prstGeom>
          </p:spPr>
        </p:pic>
      </p:grpSp>
      <p:pic>
        <p:nvPicPr>
          <p:cNvPr id="17" name="Picture 17"/>
          <p:cNvPicPr>
            <a:picLocks noChangeAspect="1"/>
          </p:cNvPicPr>
          <p:nvPr/>
        </p:nvPicPr>
        <p:blipFill>
          <a:blip r:embed="rId7"/>
          <a:stretch>
            <a:fillRect/>
          </a:stretch>
        </p:blipFill>
        <p:spPr>
          <a:xfrm>
            <a:off x="11860403" y="1207840"/>
            <a:ext cx="4527835" cy="4527835"/>
          </a:xfrm>
          <a:prstGeom prst="rect">
            <a:avLst/>
          </a:prstGeom>
        </p:spPr>
      </p:pic>
      <p:grpSp>
        <p:nvGrpSpPr>
          <p:cNvPr id="18" name="Group 18"/>
          <p:cNvGrpSpPr/>
          <p:nvPr/>
        </p:nvGrpSpPr>
        <p:grpSpPr>
          <a:xfrm>
            <a:off x="12344400" y="8799907"/>
            <a:ext cx="3647718" cy="965419"/>
            <a:chOff x="0" y="0"/>
            <a:chExt cx="4863624" cy="1287226"/>
          </a:xfrm>
        </p:grpSpPr>
        <p:sp>
          <p:nvSpPr>
            <p:cNvPr id="19" name="TextBox 19"/>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20" name="TextBox 20"/>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sp>
        <p:nvSpPr>
          <p:cNvPr id="2" name="Freeform 2"/>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4" name="TextBox 4"/>
          <p:cNvSpPr txBox="1"/>
          <p:nvPr/>
        </p:nvSpPr>
        <p:spPr>
          <a:xfrm>
            <a:off x="4183702" y="587247"/>
            <a:ext cx="9818048" cy="2793530"/>
          </a:xfrm>
          <a:prstGeom prst="rect">
            <a:avLst/>
          </a:prstGeom>
        </p:spPr>
        <p:txBody>
          <a:bodyPr lIns="0" tIns="0" rIns="0" bIns="0" rtlCol="0" anchor="t">
            <a:spAutoFit/>
          </a:bodyPr>
          <a:lstStyle/>
          <a:p>
            <a:pPr algn="l">
              <a:lnSpc>
                <a:spcPts val="7231"/>
              </a:lnSpc>
            </a:pPr>
            <a:r>
              <a:rPr lang="en-US" sz="7231" u="sng">
                <a:solidFill>
                  <a:srgbClr val="FFFFFF"/>
                </a:solidFill>
                <a:latin typeface="Josefin Sans"/>
                <a:ea typeface="Josefin Sans"/>
                <a:cs typeface="Josefin Sans"/>
                <a:sym typeface="Josefin Sans"/>
              </a:rPr>
              <a:t>IMPACT OF MUSIC</a:t>
            </a:r>
            <a:r>
              <a:rPr lang="en-US" sz="7231">
                <a:solidFill>
                  <a:srgbClr val="FFFFFF"/>
                </a:solidFill>
                <a:latin typeface="Josefin Sans"/>
                <a:ea typeface="Josefin Sans"/>
                <a:cs typeface="Josefin Sans"/>
                <a:sym typeface="Josefin Sans"/>
              </a:rPr>
              <a:t> </a:t>
            </a:r>
            <a:r>
              <a:rPr lang="en-US" sz="7231" u="sng">
                <a:solidFill>
                  <a:srgbClr val="6258DA"/>
                </a:solidFill>
                <a:latin typeface="Josefin Sans"/>
                <a:ea typeface="Josefin Sans"/>
                <a:cs typeface="Josefin Sans"/>
                <a:sym typeface="Josefin Sans"/>
              </a:rPr>
              <a:t>ON MOOD</a:t>
            </a:r>
          </a:p>
          <a:p>
            <a:pPr algn="l">
              <a:lnSpc>
                <a:spcPts val="7231"/>
              </a:lnSpc>
            </a:pPr>
            <a:endParaRPr lang="en-US" sz="7231" u="sng">
              <a:solidFill>
                <a:srgbClr val="6258DA"/>
              </a:solidFill>
              <a:latin typeface="Josefin Sans"/>
              <a:ea typeface="Josefin Sans"/>
              <a:cs typeface="Josefin Sans"/>
              <a:sym typeface="Josefin Sans"/>
            </a:endParaRPr>
          </a:p>
        </p:txBody>
      </p:sp>
      <p:sp>
        <p:nvSpPr>
          <p:cNvPr id="5" name="TextBox 5"/>
          <p:cNvSpPr txBox="1"/>
          <p:nvPr/>
        </p:nvSpPr>
        <p:spPr>
          <a:xfrm>
            <a:off x="4183702" y="2859405"/>
            <a:ext cx="5898455" cy="4501516"/>
          </a:xfrm>
          <a:prstGeom prst="rect">
            <a:avLst/>
          </a:prstGeom>
        </p:spPr>
        <p:txBody>
          <a:bodyPr lIns="0" tIns="0" rIns="0" bIns="0" rtlCol="0" anchor="t">
            <a:spAutoFit/>
          </a:bodyPr>
          <a:lstStyle/>
          <a:p>
            <a:pPr algn="just">
              <a:lnSpc>
                <a:spcPts val="3919"/>
              </a:lnSpc>
            </a:pPr>
            <a:r>
              <a:rPr lang="en-US" sz="2799" b="1" u="sng">
                <a:solidFill>
                  <a:srgbClr val="6258DA"/>
                </a:solidFill>
                <a:latin typeface="Kollektif Bold"/>
                <a:ea typeface="Kollektif Bold"/>
                <a:cs typeface="Kollektif Bold"/>
                <a:sym typeface="Kollektif Bold"/>
              </a:rPr>
              <a:t>Emotional Influence:</a:t>
            </a:r>
          </a:p>
          <a:p>
            <a:pPr algn="just">
              <a:lnSpc>
                <a:spcPts val="2799"/>
              </a:lnSpc>
            </a:pPr>
            <a:r>
              <a:rPr lang="en-US" sz="1999">
                <a:solidFill>
                  <a:srgbClr val="FFFFFF"/>
                </a:solidFill>
                <a:latin typeface="Kollektif"/>
                <a:ea typeface="Kollektif"/>
                <a:cs typeface="Kollektif"/>
                <a:sym typeface="Kollektif"/>
              </a:rPr>
              <a:t>   - A significant portion (70%+) rates the impact of music on mood as strong (4 or above on a scale), indicating that many respondents rely on music for emotional regulation.</a:t>
            </a:r>
          </a:p>
          <a:p>
            <a:pPr algn="just">
              <a:lnSpc>
                <a:spcPts val="2799"/>
              </a:lnSpc>
            </a:pPr>
            <a:r>
              <a:rPr lang="en-US" sz="1999">
                <a:solidFill>
                  <a:srgbClr val="FFFFFF"/>
                </a:solidFill>
                <a:latin typeface="Kollektif"/>
                <a:ea typeface="Kollektif"/>
                <a:cs typeface="Kollektif"/>
                <a:sym typeface="Kollektif"/>
              </a:rPr>
              <a:t>  </a:t>
            </a:r>
          </a:p>
          <a:p>
            <a:pPr algn="just">
              <a:lnSpc>
                <a:spcPts val="3779"/>
              </a:lnSpc>
            </a:pPr>
            <a:r>
              <a:rPr lang="en-US" sz="2699" b="1" u="sng">
                <a:solidFill>
                  <a:srgbClr val="6258DA"/>
                </a:solidFill>
                <a:latin typeface="Kollektif Bold"/>
                <a:ea typeface="Kollektif Bold"/>
                <a:cs typeface="Kollektif Bold"/>
                <a:sym typeface="Kollektif Bold"/>
              </a:rPr>
              <a:t>Primary Reasons for Listening:</a:t>
            </a:r>
          </a:p>
          <a:p>
            <a:pPr algn="just">
              <a:lnSpc>
                <a:spcPts val="2799"/>
              </a:lnSpc>
            </a:pPr>
            <a:r>
              <a:rPr lang="en-US" sz="1999">
                <a:solidFill>
                  <a:srgbClr val="FFFFFF"/>
                </a:solidFill>
                <a:latin typeface="Kollektif"/>
                <a:ea typeface="Kollektif"/>
                <a:cs typeface="Kollektif"/>
                <a:sym typeface="Kollektif"/>
              </a:rPr>
              <a:t>   - Relaxation (38.5%) and mood enhancement (32.3%) are leading reasons for listening to music. These findings suggest that individuals use music as a tool for emotional well-being.</a:t>
            </a: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6" name="Group 6"/>
          <p:cNvGrpSpPr/>
          <p:nvPr/>
        </p:nvGrpSpPr>
        <p:grpSpPr>
          <a:xfrm>
            <a:off x="16959000" y="-752712"/>
            <a:ext cx="1329000" cy="3086100"/>
            <a:chOff x="0" y="0"/>
            <a:chExt cx="350025" cy="812800"/>
          </a:xfrm>
        </p:grpSpPr>
        <p:sp>
          <p:nvSpPr>
            <p:cNvPr id="7" name="Freeform 7"/>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8" name="TextBox 8"/>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959000" y="1856689"/>
            <a:ext cx="1329000" cy="820543"/>
            <a:chOff x="0" y="0"/>
            <a:chExt cx="350025" cy="216110"/>
          </a:xfrm>
        </p:grpSpPr>
        <p:sp>
          <p:nvSpPr>
            <p:cNvPr id="10" name="Freeform 10"/>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11" name="TextBox 11"/>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18</a:t>
            </a:r>
          </a:p>
        </p:txBody>
      </p:sp>
      <p:sp>
        <p:nvSpPr>
          <p:cNvPr id="13" name="AutoShape 13"/>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grpSp>
        <p:nvGrpSpPr>
          <p:cNvPr id="14" name="Group 14"/>
          <p:cNvGrpSpPr/>
          <p:nvPr/>
        </p:nvGrpSpPr>
        <p:grpSpPr>
          <a:xfrm>
            <a:off x="10234931" y="8186325"/>
            <a:ext cx="3647718" cy="965419"/>
            <a:chOff x="0" y="0"/>
            <a:chExt cx="4863624" cy="1287226"/>
          </a:xfrm>
        </p:grpSpPr>
        <p:sp>
          <p:nvSpPr>
            <p:cNvPr id="15" name="TextBox 15"/>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6" name="TextBox 16"/>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7" name="Picture 17"/>
          <p:cNvPicPr>
            <a:picLocks noChangeAspect="1"/>
          </p:cNvPicPr>
          <p:nvPr/>
        </p:nvPicPr>
        <p:blipFill>
          <a:blip r:embed="rId4"/>
          <a:stretch>
            <a:fillRect/>
          </a:stretch>
        </p:blipFill>
        <p:spPr>
          <a:xfrm>
            <a:off x="11563371" y="2170986"/>
            <a:ext cx="5542273" cy="59450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2" name="Group 2"/>
          <p:cNvGrpSpPr/>
          <p:nvPr/>
        </p:nvGrpSpPr>
        <p:grpSpPr>
          <a:xfrm>
            <a:off x="0" y="4466349"/>
            <a:ext cx="7809921" cy="5820651"/>
            <a:chOff x="0" y="0"/>
            <a:chExt cx="10413229" cy="7760867"/>
          </a:xfrm>
        </p:grpSpPr>
        <p:pic>
          <p:nvPicPr>
            <p:cNvPr id="3" name="Picture 3"/>
            <p:cNvPicPr>
              <a:picLocks noChangeAspect="1"/>
            </p:cNvPicPr>
            <p:nvPr/>
          </p:nvPicPr>
          <p:blipFill>
            <a:blip r:embed="rId2"/>
            <a:srcRect l="5260" r="5260"/>
            <a:stretch>
              <a:fillRect/>
            </a:stretch>
          </p:blipFill>
          <p:spPr>
            <a:xfrm>
              <a:off x="0" y="0"/>
              <a:ext cx="10413229" cy="7760867"/>
            </a:xfrm>
            <a:prstGeom prst="rect">
              <a:avLst/>
            </a:prstGeom>
          </p:spPr>
        </p:pic>
      </p:grpSp>
      <p:grpSp>
        <p:nvGrpSpPr>
          <p:cNvPr id="4" name="Group 4"/>
          <p:cNvGrpSpPr/>
          <p:nvPr/>
        </p:nvGrpSpPr>
        <p:grpSpPr>
          <a:xfrm>
            <a:off x="8523925" y="6689408"/>
            <a:ext cx="3747658" cy="2795997"/>
            <a:chOff x="0" y="0"/>
            <a:chExt cx="1499920" cy="1119038"/>
          </a:xfrm>
        </p:grpSpPr>
        <p:sp>
          <p:nvSpPr>
            <p:cNvPr id="5" name="Freeform 5"/>
            <p:cNvSpPr/>
            <p:nvPr/>
          </p:nvSpPr>
          <p:spPr>
            <a:xfrm>
              <a:off x="0" y="0"/>
              <a:ext cx="1499920" cy="1119038"/>
            </a:xfrm>
            <a:custGeom>
              <a:avLst/>
              <a:gdLst/>
              <a:ahLst/>
              <a:cxnLst/>
              <a:rect l="l" t="t" r="r" b="b"/>
              <a:pathLst>
                <a:path w="1499920" h="1119038">
                  <a:moveTo>
                    <a:pt x="0" y="0"/>
                  </a:moveTo>
                  <a:lnTo>
                    <a:pt x="1499920" y="0"/>
                  </a:lnTo>
                  <a:lnTo>
                    <a:pt x="1499920" y="1119038"/>
                  </a:lnTo>
                  <a:lnTo>
                    <a:pt x="0" y="1119038"/>
                  </a:lnTo>
                  <a:close/>
                </a:path>
              </a:pathLst>
            </a:custGeom>
            <a:solidFill>
              <a:srgbClr val="6258DA"/>
            </a:solidFill>
          </p:spPr>
          <p:txBody>
            <a:bodyPr/>
            <a:lstStyle/>
            <a:p>
              <a:endParaRPr lang="en-IN"/>
            </a:p>
          </p:txBody>
        </p:sp>
        <p:sp>
          <p:nvSpPr>
            <p:cNvPr id="6" name="TextBox 6"/>
            <p:cNvSpPr txBox="1"/>
            <p:nvPr/>
          </p:nvSpPr>
          <p:spPr>
            <a:xfrm>
              <a:off x="0" y="-38100"/>
              <a:ext cx="1499920" cy="115713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229600" y="6388596"/>
            <a:ext cx="3747658" cy="2795997"/>
            <a:chOff x="0" y="0"/>
            <a:chExt cx="1499920" cy="1119038"/>
          </a:xfrm>
        </p:grpSpPr>
        <p:sp>
          <p:nvSpPr>
            <p:cNvPr id="8" name="Freeform 8"/>
            <p:cNvSpPr/>
            <p:nvPr/>
          </p:nvSpPr>
          <p:spPr>
            <a:xfrm>
              <a:off x="0" y="0"/>
              <a:ext cx="1499920" cy="1119038"/>
            </a:xfrm>
            <a:custGeom>
              <a:avLst/>
              <a:gdLst/>
              <a:ahLst/>
              <a:cxnLst/>
              <a:rect l="l" t="t" r="r" b="b"/>
              <a:pathLst>
                <a:path w="1499920" h="1119038">
                  <a:moveTo>
                    <a:pt x="0" y="0"/>
                  </a:moveTo>
                  <a:lnTo>
                    <a:pt x="1499920" y="0"/>
                  </a:lnTo>
                  <a:lnTo>
                    <a:pt x="1499920" y="1119038"/>
                  </a:lnTo>
                  <a:lnTo>
                    <a:pt x="0" y="1119038"/>
                  </a:lnTo>
                  <a:close/>
                </a:path>
              </a:pathLst>
            </a:custGeom>
            <a:solidFill>
              <a:srgbClr val="FFFFFF"/>
            </a:solidFill>
          </p:spPr>
          <p:txBody>
            <a:bodyPr/>
            <a:lstStyle/>
            <a:p>
              <a:endParaRPr lang="en-IN"/>
            </a:p>
          </p:txBody>
        </p:sp>
        <p:sp>
          <p:nvSpPr>
            <p:cNvPr id="9" name="TextBox 9"/>
            <p:cNvSpPr txBox="1"/>
            <p:nvPr/>
          </p:nvSpPr>
          <p:spPr>
            <a:xfrm>
              <a:off x="0" y="-38100"/>
              <a:ext cx="1499920" cy="115713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355739" y="6521222"/>
            <a:ext cx="3772888" cy="2821223"/>
            <a:chOff x="0" y="0"/>
            <a:chExt cx="5030517" cy="3761631"/>
          </a:xfrm>
        </p:grpSpPr>
        <p:pic>
          <p:nvPicPr>
            <p:cNvPr id="11" name="Picture 11"/>
            <p:cNvPicPr>
              <a:picLocks noChangeAspect="1"/>
            </p:cNvPicPr>
            <p:nvPr/>
          </p:nvPicPr>
          <p:blipFill>
            <a:blip r:embed="rId3"/>
            <a:srcRect l="5408" r="5408"/>
            <a:stretch>
              <a:fillRect/>
            </a:stretch>
          </p:blipFill>
          <p:spPr>
            <a:xfrm>
              <a:off x="0" y="0"/>
              <a:ext cx="5030517" cy="3761631"/>
            </a:xfrm>
            <a:prstGeom prst="rect">
              <a:avLst/>
            </a:prstGeom>
          </p:spPr>
        </p:pic>
      </p:grpSp>
      <p:grpSp>
        <p:nvGrpSpPr>
          <p:cNvPr id="12" name="Group 12"/>
          <p:cNvGrpSpPr/>
          <p:nvPr/>
        </p:nvGrpSpPr>
        <p:grpSpPr>
          <a:xfrm>
            <a:off x="16959000" y="-619831"/>
            <a:ext cx="1329000" cy="3086100"/>
            <a:chOff x="0" y="0"/>
            <a:chExt cx="350025" cy="812800"/>
          </a:xfrm>
        </p:grpSpPr>
        <p:sp>
          <p:nvSpPr>
            <p:cNvPr id="13" name="Freeform 13"/>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14" name="TextBox 14"/>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959000" y="1856689"/>
            <a:ext cx="1329000" cy="820543"/>
            <a:chOff x="0" y="0"/>
            <a:chExt cx="350025" cy="216110"/>
          </a:xfrm>
        </p:grpSpPr>
        <p:sp>
          <p:nvSpPr>
            <p:cNvPr id="16" name="Freeform 16"/>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17" name="TextBox 17"/>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229600" y="404488"/>
            <a:ext cx="7960951" cy="5626100"/>
          </a:xfrm>
          <a:prstGeom prst="rect">
            <a:avLst/>
          </a:prstGeom>
        </p:spPr>
        <p:txBody>
          <a:bodyPr lIns="0" tIns="0" rIns="0" bIns="0" rtlCol="0" anchor="t">
            <a:spAutoFit/>
          </a:bodyPr>
          <a:lstStyle/>
          <a:p>
            <a:pPr algn="just">
              <a:lnSpc>
                <a:spcPts val="2799"/>
              </a:lnSpc>
            </a:pPr>
            <a:endParaRPr/>
          </a:p>
          <a:p>
            <a:pPr algn="just">
              <a:lnSpc>
                <a:spcPts val="2799"/>
              </a:lnSpc>
            </a:pPr>
            <a:r>
              <a:rPr lang="en-US" sz="1999">
                <a:solidFill>
                  <a:srgbClr val="FFFFFF"/>
                </a:solidFill>
                <a:latin typeface="Kollektif"/>
                <a:ea typeface="Kollektif"/>
                <a:cs typeface="Kollektif"/>
                <a:sym typeface="Kollektif"/>
              </a:rPr>
              <a:t>- Background: Music is a vital aspect of human life, transcending cultures and generations. It shapes our emotions, influences our productivity, and serves as a medium for personal expression. With the rise of digital platforms, music consumption has evolved dramatically, making it essential to understand current listening trends.</a:t>
            </a:r>
          </a:p>
          <a:p>
            <a:pPr algn="just">
              <a:lnSpc>
                <a:spcPts val="2799"/>
              </a:lnSpc>
            </a:pPr>
            <a:r>
              <a:rPr lang="en-US" sz="1999">
                <a:solidFill>
                  <a:srgbClr val="FFFFFF"/>
                </a:solidFill>
                <a:latin typeface="Kollektif"/>
                <a:ea typeface="Kollektif"/>
                <a:cs typeface="Kollektif"/>
                <a:sym typeface="Kollektif"/>
              </a:rPr>
              <a:t>- Importance of Study: This survey aims to shed light on how individuals engage with music daily. By examining listening habits, preferences for genres and platforms, and the emotional impacts of music, this study provides valuable insights for artists, streaming services, and marketers.</a:t>
            </a:r>
          </a:p>
          <a:p>
            <a:pPr algn="just">
              <a:lnSpc>
                <a:spcPts val="2799"/>
              </a:lnSpc>
            </a:pPr>
            <a:r>
              <a:rPr lang="en-US" sz="1999">
                <a:solidFill>
                  <a:srgbClr val="FFFFFF"/>
                </a:solidFill>
                <a:latin typeface="Kollektif"/>
                <a:ea typeface="Kollektif"/>
                <a:cs typeface="Kollektif"/>
                <a:sym typeface="Kollektif"/>
              </a:rPr>
              <a:t>- Focus of Survey: The survey investigates general trends in music listening habits while exploring how these habits influence daily life. This understanding will enable stakeholders to tailor their offerings to better align with listener preferences.</a:t>
            </a:r>
          </a:p>
          <a:p>
            <a:pPr algn="just">
              <a:lnSpc>
                <a:spcPts val="2799"/>
              </a:lnSpc>
              <a:spcBef>
                <a:spcPct val="0"/>
              </a:spcBef>
            </a:pPr>
            <a:endParaRPr lang="en-US" sz="1999">
              <a:solidFill>
                <a:srgbClr val="FFFFFF"/>
              </a:solidFill>
              <a:latin typeface="Kollektif"/>
              <a:ea typeface="Kollektif"/>
              <a:cs typeface="Kollektif"/>
              <a:sym typeface="Kollektif"/>
            </a:endParaRPr>
          </a:p>
        </p:txBody>
      </p:sp>
      <p:sp>
        <p:nvSpPr>
          <p:cNvPr id="19" name="Freeform 19"/>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AutoShape 20"/>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21" name="Freeform 21"/>
          <p:cNvSpPr/>
          <p:nvPr/>
        </p:nvSpPr>
        <p:spPr>
          <a:xfrm>
            <a:off x="16442362" y="5999445"/>
            <a:ext cx="3691277" cy="5113860"/>
          </a:xfrm>
          <a:custGeom>
            <a:avLst/>
            <a:gdLst/>
            <a:ahLst/>
            <a:cxnLst/>
            <a:rect l="l" t="t" r="r" b="b"/>
            <a:pathLst>
              <a:path w="3691277" h="5113860">
                <a:moveTo>
                  <a:pt x="0" y="0"/>
                </a:moveTo>
                <a:lnTo>
                  <a:pt x="3691276" y="0"/>
                </a:lnTo>
                <a:lnTo>
                  <a:pt x="3691276" y="5113860"/>
                </a:lnTo>
                <a:lnTo>
                  <a:pt x="0" y="5113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AutoShape 22"/>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23" name="TextBox 23"/>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01</a:t>
            </a:r>
          </a:p>
        </p:txBody>
      </p:sp>
      <p:sp>
        <p:nvSpPr>
          <p:cNvPr id="24" name="TextBox 24"/>
          <p:cNvSpPr txBox="1"/>
          <p:nvPr/>
        </p:nvSpPr>
        <p:spPr>
          <a:xfrm>
            <a:off x="3904961" y="847019"/>
            <a:ext cx="4223337" cy="654620"/>
          </a:xfrm>
          <a:prstGeom prst="rect">
            <a:avLst/>
          </a:prstGeom>
        </p:spPr>
        <p:txBody>
          <a:bodyPr lIns="0" tIns="0" rIns="0" bIns="0" rtlCol="0" anchor="t">
            <a:spAutoFit/>
          </a:bodyPr>
          <a:lstStyle/>
          <a:p>
            <a:pPr algn="l">
              <a:lnSpc>
                <a:spcPts val="5393"/>
              </a:lnSpc>
              <a:spcBef>
                <a:spcPct val="0"/>
              </a:spcBef>
            </a:pPr>
            <a:r>
              <a:rPr lang="en-US" sz="3852" b="1" u="sng">
                <a:solidFill>
                  <a:srgbClr val="FFFFFF"/>
                </a:solidFill>
                <a:latin typeface="Kollektif Bold"/>
                <a:ea typeface="Kollektif Bold"/>
                <a:cs typeface="Kollektif Bold"/>
                <a:sym typeface="Kollektif Bold"/>
              </a:rPr>
              <a:t>INTRODU</a:t>
            </a:r>
            <a:r>
              <a:rPr lang="en-US" sz="3852" b="1" u="sng">
                <a:solidFill>
                  <a:srgbClr val="6258DA"/>
                </a:solidFill>
                <a:latin typeface="Kollektif Bold"/>
                <a:ea typeface="Kollektif Bold"/>
                <a:cs typeface="Kollektif Bold"/>
                <a:sym typeface="Kollektif Bold"/>
              </a:rPr>
              <a:t>CTION</a:t>
            </a:r>
          </a:p>
        </p:txBody>
      </p:sp>
      <p:grpSp>
        <p:nvGrpSpPr>
          <p:cNvPr id="25" name="Group 25"/>
          <p:cNvGrpSpPr/>
          <p:nvPr/>
        </p:nvGrpSpPr>
        <p:grpSpPr>
          <a:xfrm>
            <a:off x="12652583" y="7885874"/>
            <a:ext cx="3647718" cy="965419"/>
            <a:chOff x="0" y="0"/>
            <a:chExt cx="4863624" cy="1287226"/>
          </a:xfrm>
        </p:grpSpPr>
        <p:sp>
          <p:nvSpPr>
            <p:cNvPr id="26" name="TextBox 26"/>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27" name="TextBox 27"/>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sp>
        <p:nvSpPr>
          <p:cNvPr id="2" name="Freeform 2"/>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grpSp>
        <p:nvGrpSpPr>
          <p:cNvPr id="4" name="Group 4"/>
          <p:cNvGrpSpPr/>
          <p:nvPr/>
        </p:nvGrpSpPr>
        <p:grpSpPr>
          <a:xfrm>
            <a:off x="16959000" y="-619831"/>
            <a:ext cx="1329000" cy="3086100"/>
            <a:chOff x="0" y="0"/>
            <a:chExt cx="350025" cy="812800"/>
          </a:xfrm>
        </p:grpSpPr>
        <p:sp>
          <p:nvSpPr>
            <p:cNvPr id="5" name="Freeform 5"/>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959000" y="1856689"/>
            <a:ext cx="1329000" cy="820543"/>
            <a:chOff x="0" y="0"/>
            <a:chExt cx="350025" cy="216110"/>
          </a:xfrm>
        </p:grpSpPr>
        <p:sp>
          <p:nvSpPr>
            <p:cNvPr id="8" name="Freeform 8"/>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1" name="Freeform 11"/>
          <p:cNvSpPr/>
          <p:nvPr/>
        </p:nvSpPr>
        <p:spPr>
          <a:xfrm rot="747207">
            <a:off x="12696980" y="1674827"/>
            <a:ext cx="5329602" cy="5647260"/>
          </a:xfrm>
          <a:custGeom>
            <a:avLst/>
            <a:gdLst/>
            <a:ahLst/>
            <a:cxnLst/>
            <a:rect l="l" t="t" r="r" b="b"/>
            <a:pathLst>
              <a:path w="5329602" h="5647260">
                <a:moveTo>
                  <a:pt x="0" y="0"/>
                </a:moveTo>
                <a:lnTo>
                  <a:pt x="5329602" y="0"/>
                </a:lnTo>
                <a:lnTo>
                  <a:pt x="5329602" y="5647260"/>
                </a:lnTo>
                <a:lnTo>
                  <a:pt x="0" y="5647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00" dirty="0">
                <a:solidFill>
                  <a:srgbClr val="FFFFFF"/>
                </a:solidFill>
                <a:latin typeface="Josefin Sans"/>
                <a:ea typeface="Josefin Sans"/>
                <a:cs typeface="Josefin Sans"/>
                <a:sym typeface="Josefin Sans"/>
              </a:rPr>
              <a:t>19</a:t>
            </a:r>
            <a:endParaRPr lang="en-US" sz="4530" dirty="0">
              <a:solidFill>
                <a:srgbClr val="FFFFFF"/>
              </a:solidFill>
              <a:latin typeface="Josefin Sans"/>
              <a:ea typeface="Josefin Sans"/>
              <a:cs typeface="Josefin Sans"/>
              <a:sym typeface="Josefin Sans"/>
            </a:endParaRPr>
          </a:p>
        </p:txBody>
      </p:sp>
      <p:sp>
        <p:nvSpPr>
          <p:cNvPr id="13" name="TextBox 13"/>
          <p:cNvSpPr txBox="1"/>
          <p:nvPr/>
        </p:nvSpPr>
        <p:spPr>
          <a:xfrm>
            <a:off x="3893245" y="1660740"/>
            <a:ext cx="9687065" cy="805528"/>
          </a:xfrm>
          <a:prstGeom prst="rect">
            <a:avLst/>
          </a:prstGeom>
        </p:spPr>
        <p:txBody>
          <a:bodyPr lIns="0" tIns="0" rIns="0" bIns="0" rtlCol="0" anchor="t">
            <a:spAutoFit/>
          </a:bodyPr>
          <a:lstStyle/>
          <a:p>
            <a:pPr algn="l">
              <a:lnSpc>
                <a:spcPts val="6584"/>
              </a:lnSpc>
            </a:pPr>
            <a:r>
              <a:rPr lang="en-US" sz="6584" u="sng">
                <a:solidFill>
                  <a:srgbClr val="FFFFFF"/>
                </a:solidFill>
                <a:latin typeface="Josefin Sans"/>
                <a:ea typeface="Josefin Sans"/>
                <a:cs typeface="Josefin Sans"/>
                <a:sym typeface="Josefin Sans"/>
              </a:rPr>
              <a:t>CONCLUSION</a:t>
            </a:r>
          </a:p>
          <a:p>
            <a:pPr algn="l">
              <a:lnSpc>
                <a:spcPts val="68"/>
              </a:lnSpc>
            </a:pPr>
            <a:endParaRPr lang="en-US" sz="6584" u="sng">
              <a:solidFill>
                <a:srgbClr val="FFFFFF"/>
              </a:solidFill>
              <a:latin typeface="Josefin Sans"/>
              <a:ea typeface="Josefin Sans"/>
              <a:cs typeface="Josefin Sans"/>
              <a:sym typeface="Josefin Sans"/>
            </a:endParaRPr>
          </a:p>
        </p:txBody>
      </p:sp>
      <p:sp>
        <p:nvSpPr>
          <p:cNvPr id="14" name="TextBox 14"/>
          <p:cNvSpPr txBox="1"/>
          <p:nvPr/>
        </p:nvSpPr>
        <p:spPr>
          <a:xfrm>
            <a:off x="3893245" y="2990850"/>
            <a:ext cx="5709149" cy="3526865"/>
          </a:xfrm>
          <a:prstGeom prst="rect">
            <a:avLst/>
          </a:prstGeom>
        </p:spPr>
        <p:txBody>
          <a:bodyPr lIns="0" tIns="0" rIns="0" bIns="0" rtlCol="0" anchor="t">
            <a:spAutoFit/>
          </a:bodyPr>
          <a:lstStyle/>
          <a:p>
            <a:pPr algn="just">
              <a:lnSpc>
                <a:spcPts val="4799"/>
              </a:lnSpc>
            </a:pPr>
            <a:r>
              <a:rPr lang="en-US" sz="3428" b="1" u="sng">
                <a:solidFill>
                  <a:srgbClr val="6258DA"/>
                </a:solidFill>
                <a:latin typeface="Kollektif Bold"/>
                <a:ea typeface="Kollektif Bold"/>
                <a:cs typeface="Kollektif Bold"/>
                <a:sym typeface="Kollektif Bold"/>
              </a:rPr>
              <a:t>Conclusions Drawn:</a:t>
            </a:r>
          </a:p>
          <a:p>
            <a:pPr algn="just">
              <a:lnSpc>
                <a:spcPts val="3309"/>
              </a:lnSpc>
            </a:pPr>
            <a:r>
              <a:rPr lang="en-US" sz="2364">
                <a:solidFill>
                  <a:srgbClr val="FFFFFF"/>
                </a:solidFill>
                <a:latin typeface="Kollektif"/>
                <a:ea typeface="Kollektif"/>
                <a:cs typeface="Kollektif"/>
                <a:sym typeface="Kollektif"/>
              </a:rPr>
              <a:t>   - Music plays a crucial role in enhancing relaxation, lifting moods, and boosting productivity among respondents.</a:t>
            </a:r>
          </a:p>
          <a:p>
            <a:pPr algn="just">
              <a:lnSpc>
                <a:spcPts val="3309"/>
              </a:lnSpc>
              <a:spcBef>
                <a:spcPct val="0"/>
              </a:spcBef>
            </a:pPr>
            <a:r>
              <a:rPr lang="en-US" sz="2364">
                <a:solidFill>
                  <a:srgbClr val="FFFFFF"/>
                </a:solidFill>
                <a:latin typeface="Kollektif"/>
                <a:ea typeface="Kollektif"/>
                <a:cs typeface="Kollektif"/>
                <a:sym typeface="Kollektif"/>
              </a:rPr>
              <a:t>   - High engagement with digital platforms indicates a shift towards streaming services as primary sources for music consumption.</a:t>
            </a:r>
          </a:p>
        </p:txBody>
      </p:sp>
      <p:grpSp>
        <p:nvGrpSpPr>
          <p:cNvPr id="15" name="Group 15"/>
          <p:cNvGrpSpPr/>
          <p:nvPr/>
        </p:nvGrpSpPr>
        <p:grpSpPr>
          <a:xfrm>
            <a:off x="5954676" y="8642472"/>
            <a:ext cx="3647718" cy="965419"/>
            <a:chOff x="0" y="0"/>
            <a:chExt cx="4863624" cy="1287226"/>
          </a:xfrm>
        </p:grpSpPr>
        <p:sp>
          <p:nvSpPr>
            <p:cNvPr id="16" name="TextBox 16"/>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
        <p:nvSpPr>
          <p:cNvPr id="18" name="TextBox 18"/>
          <p:cNvSpPr txBox="1"/>
          <p:nvPr/>
        </p:nvSpPr>
        <p:spPr>
          <a:xfrm>
            <a:off x="14536297" y="8649206"/>
            <a:ext cx="3059754" cy="1063362"/>
          </a:xfrm>
          <a:prstGeom prst="rect">
            <a:avLst/>
          </a:prstGeom>
        </p:spPr>
        <p:txBody>
          <a:bodyPr lIns="0" tIns="0" rIns="0" bIns="0" rtlCol="0" anchor="t">
            <a:spAutoFit/>
          </a:bodyPr>
          <a:lstStyle/>
          <a:p>
            <a:pPr algn="l">
              <a:lnSpc>
                <a:spcPts val="1679"/>
              </a:lnSpc>
            </a:pPr>
            <a:r>
              <a:rPr lang="en-US" sz="1199" u="sng">
                <a:solidFill>
                  <a:srgbClr val="FFFFFF"/>
                </a:solidFill>
                <a:latin typeface="Arimo"/>
                <a:ea typeface="Arimo"/>
                <a:cs typeface="Arimo"/>
                <a:sym typeface="Arimo"/>
                <a:hlinkClick r:id="rId6" tooltip="https://jainuniversityacin-my.sharepoint.com/:w:/g/personal/juug24bca17306_jainuniversity_ac_in/ESIjb_IHdShEq-ZzQ623NRQBLvwqM7clXJUOLmD9_14dgg?e=I8bczR"/>
              </a:rPr>
              <a:t>https://jainuniversityacin-my.sharepoint.com/:w:/g/personal/juug24bca17306_jainuniversity_ac_in/ESIjb_IHdShEq-ZzQ623NRQBLvwqM7clXJUOLmD9_14dgg?e=I8bczR</a:t>
            </a:r>
          </a:p>
        </p:txBody>
      </p:sp>
      <p:sp>
        <p:nvSpPr>
          <p:cNvPr id="19" name="TextBox 19"/>
          <p:cNvSpPr txBox="1"/>
          <p:nvPr/>
        </p:nvSpPr>
        <p:spPr>
          <a:xfrm>
            <a:off x="14536297" y="7524751"/>
            <a:ext cx="3327433" cy="995456"/>
          </a:xfrm>
          <a:prstGeom prst="rect">
            <a:avLst/>
          </a:prstGeom>
        </p:spPr>
        <p:txBody>
          <a:bodyPr lIns="0" tIns="0" rIns="0" bIns="0" rtlCol="0" anchor="t">
            <a:spAutoFit/>
          </a:bodyPr>
          <a:lstStyle/>
          <a:p>
            <a:pPr algn="l">
              <a:lnSpc>
                <a:spcPts val="1955"/>
              </a:lnSpc>
            </a:pPr>
            <a:r>
              <a:rPr lang="en-US" sz="1396" u="sng">
                <a:solidFill>
                  <a:srgbClr val="FFFFFF"/>
                </a:solidFill>
                <a:latin typeface="Arimo"/>
                <a:ea typeface="Arimo"/>
                <a:cs typeface="Arimo"/>
                <a:sym typeface="Arimo"/>
                <a:hlinkClick r:id="rId7" tooltip="https://docs.google.com/forms/d/e/1FAIpQLSd8xe5t9xuwvs843ifI59p-5GjR8mm4fnnXiHmGEDQpo5kiWw/viewform?usp=sf_link"/>
              </a:rPr>
              <a:t>https://docs.google.com/forms/d/e/1FAIpQLSd8xe5t9xuwvs843ifI59p-5GjR8mm4fnnXiHmGEDQpo5kiWw/viewform?usp=sf_link</a:t>
            </a:r>
          </a:p>
        </p:txBody>
      </p:sp>
      <p:sp>
        <p:nvSpPr>
          <p:cNvPr id="20" name="TextBox 20"/>
          <p:cNvSpPr txBox="1"/>
          <p:nvPr/>
        </p:nvSpPr>
        <p:spPr>
          <a:xfrm>
            <a:off x="14488672" y="7050185"/>
            <a:ext cx="1198911" cy="350741"/>
          </a:xfrm>
          <a:prstGeom prst="rect">
            <a:avLst/>
          </a:prstGeom>
        </p:spPr>
        <p:txBody>
          <a:bodyPr lIns="0" tIns="0" rIns="0" bIns="0" rtlCol="0" anchor="t">
            <a:spAutoFit/>
          </a:bodyPr>
          <a:lstStyle/>
          <a:p>
            <a:pPr algn="l">
              <a:lnSpc>
                <a:spcPts val="2754"/>
              </a:lnSpc>
            </a:pPr>
            <a:r>
              <a:rPr lang="en-US" sz="2754" b="1" u="sng">
                <a:solidFill>
                  <a:srgbClr val="6258DA"/>
                </a:solidFill>
                <a:latin typeface="Josefin Sans Bold"/>
                <a:ea typeface="Josefin Sans Bold"/>
                <a:cs typeface="Josefin Sans Bold"/>
                <a:sym typeface="Josefin Sans Bold"/>
              </a:rPr>
              <a:t>LINKS</a:t>
            </a:r>
          </a:p>
          <a:p>
            <a:pPr algn="l">
              <a:lnSpc>
                <a:spcPts val="28"/>
              </a:lnSpc>
            </a:pPr>
            <a:endParaRPr lang="en-US" sz="2754" b="1" u="sng">
              <a:solidFill>
                <a:srgbClr val="6258DA"/>
              </a:solidFill>
              <a:latin typeface="Josefin Sans Bold"/>
              <a:ea typeface="Josefin Sans Bold"/>
              <a:cs typeface="Josefin Sans Bold"/>
              <a:sym typeface="Josefin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8928" cy="10287000"/>
            <a:chOff x="0" y="0"/>
            <a:chExt cx="9091904" cy="13716000"/>
          </a:xfrm>
        </p:grpSpPr>
        <p:pic>
          <p:nvPicPr>
            <p:cNvPr id="3" name="Picture 3"/>
            <p:cNvPicPr>
              <a:picLocks noChangeAspect="1"/>
            </p:cNvPicPr>
            <p:nvPr/>
          </p:nvPicPr>
          <p:blipFill>
            <a:blip r:embed="rId2"/>
            <a:srcRect l="11904" r="11904"/>
            <a:stretch>
              <a:fillRect/>
            </a:stretch>
          </p:blipFill>
          <p:spPr>
            <a:xfrm>
              <a:off x="0" y="0"/>
              <a:ext cx="9091904" cy="13716000"/>
            </a:xfrm>
            <a:prstGeom prst="rect">
              <a:avLst/>
            </a:prstGeom>
          </p:spPr>
        </p:pic>
      </p:grpSp>
      <p:grpSp>
        <p:nvGrpSpPr>
          <p:cNvPr id="4" name="Group 4"/>
          <p:cNvGrpSpPr/>
          <p:nvPr/>
        </p:nvGrpSpPr>
        <p:grpSpPr>
          <a:xfrm>
            <a:off x="16959000" y="-619831"/>
            <a:ext cx="1329000" cy="3086100"/>
            <a:chOff x="0" y="0"/>
            <a:chExt cx="350025" cy="812800"/>
          </a:xfrm>
        </p:grpSpPr>
        <p:sp>
          <p:nvSpPr>
            <p:cNvPr id="5" name="Freeform 5"/>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959000" y="1856689"/>
            <a:ext cx="1329000" cy="820543"/>
            <a:chOff x="0" y="0"/>
            <a:chExt cx="350025" cy="216110"/>
          </a:xfrm>
        </p:grpSpPr>
        <p:sp>
          <p:nvSpPr>
            <p:cNvPr id="8" name="Freeform 8"/>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229600" y="2124085"/>
            <a:ext cx="7612180" cy="2511895"/>
          </a:xfrm>
          <a:prstGeom prst="rect">
            <a:avLst/>
          </a:prstGeom>
        </p:spPr>
        <p:txBody>
          <a:bodyPr lIns="0" tIns="0" rIns="0" bIns="0" rtlCol="0" anchor="t">
            <a:spAutoFit/>
          </a:bodyPr>
          <a:lstStyle/>
          <a:p>
            <a:pPr algn="l">
              <a:lnSpc>
                <a:spcPts val="10124"/>
              </a:lnSpc>
            </a:pPr>
            <a:r>
              <a:rPr lang="en-US" sz="7231" u="sng">
                <a:solidFill>
                  <a:srgbClr val="FFFFFF"/>
                </a:solidFill>
                <a:latin typeface="Josefin Sans"/>
                <a:ea typeface="Josefin Sans"/>
                <a:cs typeface="Josefin Sans"/>
                <a:sym typeface="Josefin Sans"/>
              </a:rPr>
              <a:t>PRIMARY </a:t>
            </a:r>
            <a:r>
              <a:rPr lang="en-US" sz="7231" u="sng">
                <a:solidFill>
                  <a:srgbClr val="6258DA"/>
                </a:solidFill>
                <a:latin typeface="Josefin Sans"/>
                <a:ea typeface="Josefin Sans"/>
                <a:cs typeface="Josefin Sans"/>
                <a:sym typeface="Josefin Sans"/>
              </a:rPr>
              <a:t>OBJECTIVES</a:t>
            </a:r>
          </a:p>
        </p:txBody>
      </p:sp>
      <p:sp>
        <p:nvSpPr>
          <p:cNvPr id="11" name="TextBox 11"/>
          <p:cNvSpPr txBox="1"/>
          <p:nvPr/>
        </p:nvSpPr>
        <p:spPr>
          <a:xfrm>
            <a:off x="7910685" y="4699899"/>
            <a:ext cx="10739265" cy="3796931"/>
          </a:xfrm>
          <a:prstGeom prst="rect">
            <a:avLst/>
          </a:prstGeom>
        </p:spPr>
        <p:txBody>
          <a:bodyPr lIns="0" tIns="0" rIns="0" bIns="0" rtlCol="0" anchor="t">
            <a:spAutoFit/>
          </a:bodyPr>
          <a:lstStyle/>
          <a:p>
            <a:pPr algn="just">
              <a:lnSpc>
                <a:spcPts val="5079"/>
              </a:lnSpc>
            </a:pPr>
            <a:r>
              <a:rPr lang="en-US" sz="2384">
                <a:solidFill>
                  <a:srgbClr val="FFFFFF"/>
                </a:solidFill>
                <a:latin typeface="Kollektif"/>
                <a:ea typeface="Kollektif"/>
                <a:cs typeface="Kollektif"/>
                <a:sym typeface="Kollektif"/>
              </a:rPr>
              <a:t> - Analyze the frequency and duration of music listening habits among various demographics</a:t>
            </a:r>
          </a:p>
          <a:p>
            <a:pPr algn="just">
              <a:lnSpc>
                <a:spcPts val="5079"/>
              </a:lnSpc>
            </a:pPr>
            <a:r>
              <a:rPr lang="en-US" sz="2384">
                <a:solidFill>
                  <a:srgbClr val="FFFFFF"/>
                </a:solidFill>
                <a:latin typeface="Kollektif"/>
                <a:ea typeface="Kollektif"/>
                <a:cs typeface="Kollektif"/>
                <a:sym typeface="Kollektif"/>
              </a:rPr>
              <a:t> - Identify popular music genres and preferred platforms for listening.</a:t>
            </a:r>
          </a:p>
          <a:p>
            <a:pPr algn="just">
              <a:lnSpc>
                <a:spcPts val="5079"/>
              </a:lnSpc>
            </a:pPr>
            <a:r>
              <a:rPr lang="en-US" sz="2384">
                <a:solidFill>
                  <a:srgbClr val="FFFFFF"/>
                </a:solidFill>
                <a:latin typeface="Kollektif"/>
                <a:ea typeface="Kollektif"/>
                <a:cs typeface="Kollektif"/>
                <a:sym typeface="Kollektif"/>
              </a:rPr>
              <a:t>  - Explore the emotional and functional impact of music on individuals' lives.</a:t>
            </a:r>
          </a:p>
          <a:p>
            <a:pPr algn="just">
              <a:lnSpc>
                <a:spcPts val="5079"/>
              </a:lnSpc>
            </a:pPr>
            <a:r>
              <a:rPr lang="en-US" sz="2384">
                <a:solidFill>
                  <a:srgbClr val="FFFFFF"/>
                </a:solidFill>
                <a:latin typeface="Kollektif"/>
                <a:ea typeface="Kollektif"/>
                <a:cs typeface="Kollektif"/>
                <a:sym typeface="Kollektif"/>
              </a:rPr>
              <a:t>  - Provide insights into how demographic factors influence music preferences.</a:t>
            </a:r>
          </a:p>
          <a:p>
            <a:pPr algn="ctr">
              <a:lnSpc>
                <a:spcPts val="5079"/>
              </a:lnSpc>
            </a:pPr>
            <a:endParaRPr lang="en-US" sz="2384">
              <a:solidFill>
                <a:srgbClr val="FFFFFF"/>
              </a:solidFill>
              <a:latin typeface="Kollektif"/>
              <a:ea typeface="Kollektif"/>
              <a:cs typeface="Kollektif"/>
              <a:sym typeface="Kollektif"/>
            </a:endParaRPr>
          </a:p>
        </p:txBody>
      </p:sp>
      <p:sp>
        <p:nvSpPr>
          <p:cNvPr id="12" name="Freeform 12"/>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3" name="AutoShape 13"/>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Freeform 14"/>
          <p:cNvSpPr/>
          <p:nvPr/>
        </p:nvSpPr>
        <p:spPr>
          <a:xfrm>
            <a:off x="16804312" y="7730070"/>
            <a:ext cx="3691277" cy="5113860"/>
          </a:xfrm>
          <a:custGeom>
            <a:avLst/>
            <a:gdLst/>
            <a:ahLst/>
            <a:cxnLst/>
            <a:rect l="l" t="t" r="r" b="b"/>
            <a:pathLst>
              <a:path w="3691277" h="5113860">
                <a:moveTo>
                  <a:pt x="0" y="0"/>
                </a:moveTo>
                <a:lnTo>
                  <a:pt x="3691276" y="0"/>
                </a:lnTo>
                <a:lnTo>
                  <a:pt x="3691276" y="5113860"/>
                </a:lnTo>
                <a:lnTo>
                  <a:pt x="0" y="5113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AutoShape 15"/>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6" name="TextBox 16"/>
          <p:cNvSpPr txBox="1"/>
          <p:nvPr/>
        </p:nvSpPr>
        <p:spPr>
          <a:xfrm>
            <a:off x="17186729" y="1895626"/>
            <a:ext cx="873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02</a:t>
            </a:r>
          </a:p>
        </p:txBody>
      </p:sp>
      <p:grpSp>
        <p:nvGrpSpPr>
          <p:cNvPr id="17" name="Group 17"/>
          <p:cNvGrpSpPr/>
          <p:nvPr/>
        </p:nvGrpSpPr>
        <p:grpSpPr>
          <a:xfrm>
            <a:off x="12536962" y="8605425"/>
            <a:ext cx="3647718" cy="965419"/>
            <a:chOff x="0" y="0"/>
            <a:chExt cx="4863624" cy="1287226"/>
          </a:xfrm>
        </p:grpSpPr>
        <p:sp>
          <p:nvSpPr>
            <p:cNvPr id="18" name="TextBox 18"/>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9" name="TextBox 19"/>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2" name="Group 2"/>
          <p:cNvGrpSpPr/>
          <p:nvPr/>
        </p:nvGrpSpPr>
        <p:grpSpPr>
          <a:xfrm>
            <a:off x="11645074" y="-803065"/>
            <a:ext cx="4809395" cy="4724737"/>
            <a:chOff x="0" y="0"/>
            <a:chExt cx="1499920" cy="1473517"/>
          </a:xfrm>
        </p:grpSpPr>
        <p:sp>
          <p:nvSpPr>
            <p:cNvPr id="3" name="Freeform 3"/>
            <p:cNvSpPr/>
            <p:nvPr/>
          </p:nvSpPr>
          <p:spPr>
            <a:xfrm>
              <a:off x="0" y="0"/>
              <a:ext cx="1499920" cy="1473517"/>
            </a:xfrm>
            <a:custGeom>
              <a:avLst/>
              <a:gdLst/>
              <a:ahLst/>
              <a:cxnLst/>
              <a:rect l="l" t="t" r="r" b="b"/>
              <a:pathLst>
                <a:path w="1499920" h="1473517">
                  <a:moveTo>
                    <a:pt x="0" y="0"/>
                  </a:moveTo>
                  <a:lnTo>
                    <a:pt x="1499920" y="0"/>
                  </a:lnTo>
                  <a:lnTo>
                    <a:pt x="1499920" y="1473517"/>
                  </a:lnTo>
                  <a:lnTo>
                    <a:pt x="0" y="1473517"/>
                  </a:lnTo>
                  <a:close/>
                </a:path>
              </a:pathLst>
            </a:custGeom>
            <a:solidFill>
              <a:srgbClr val="FFFFFF"/>
            </a:solidFill>
          </p:spPr>
          <p:txBody>
            <a:bodyPr/>
            <a:lstStyle/>
            <a:p>
              <a:endParaRPr lang="en-IN"/>
            </a:p>
          </p:txBody>
        </p:sp>
        <p:sp>
          <p:nvSpPr>
            <p:cNvPr id="4" name="TextBox 4"/>
            <p:cNvSpPr txBox="1"/>
            <p:nvPr/>
          </p:nvSpPr>
          <p:spPr>
            <a:xfrm>
              <a:off x="0" y="-38100"/>
              <a:ext cx="1499920" cy="15116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022784" y="719584"/>
            <a:ext cx="4809395" cy="5843912"/>
            <a:chOff x="0" y="0"/>
            <a:chExt cx="1499920" cy="1822558"/>
          </a:xfrm>
        </p:grpSpPr>
        <p:sp>
          <p:nvSpPr>
            <p:cNvPr id="6" name="Freeform 6"/>
            <p:cNvSpPr/>
            <p:nvPr/>
          </p:nvSpPr>
          <p:spPr>
            <a:xfrm>
              <a:off x="0" y="0"/>
              <a:ext cx="1499920" cy="1822558"/>
            </a:xfrm>
            <a:custGeom>
              <a:avLst/>
              <a:gdLst/>
              <a:ahLst/>
              <a:cxnLst/>
              <a:rect l="l" t="t" r="r" b="b"/>
              <a:pathLst>
                <a:path w="1499920" h="1822558">
                  <a:moveTo>
                    <a:pt x="0" y="0"/>
                  </a:moveTo>
                  <a:lnTo>
                    <a:pt x="1499920" y="0"/>
                  </a:lnTo>
                  <a:lnTo>
                    <a:pt x="1499920" y="1822558"/>
                  </a:lnTo>
                  <a:lnTo>
                    <a:pt x="0" y="1822558"/>
                  </a:lnTo>
                  <a:close/>
                </a:path>
              </a:pathLst>
            </a:custGeom>
            <a:solidFill>
              <a:srgbClr val="6258DA"/>
            </a:solidFill>
          </p:spPr>
          <p:txBody>
            <a:bodyPr/>
            <a:lstStyle/>
            <a:p>
              <a:endParaRPr lang="en-IN"/>
            </a:p>
          </p:txBody>
        </p:sp>
        <p:sp>
          <p:nvSpPr>
            <p:cNvPr id="7" name="TextBox 7"/>
            <p:cNvSpPr txBox="1"/>
            <p:nvPr/>
          </p:nvSpPr>
          <p:spPr>
            <a:xfrm>
              <a:off x="0" y="-38100"/>
              <a:ext cx="1499920" cy="18606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915370" y="-538935"/>
            <a:ext cx="4646513" cy="7102432"/>
            <a:chOff x="0" y="0"/>
            <a:chExt cx="6195351" cy="9469909"/>
          </a:xfrm>
        </p:grpSpPr>
        <p:pic>
          <p:nvPicPr>
            <p:cNvPr id="9" name="Picture 9"/>
            <p:cNvPicPr>
              <a:picLocks noChangeAspect="1"/>
            </p:cNvPicPr>
            <p:nvPr/>
          </p:nvPicPr>
          <p:blipFill>
            <a:blip r:embed="rId2"/>
            <a:srcRect l="5241" r="5241"/>
            <a:stretch>
              <a:fillRect/>
            </a:stretch>
          </p:blipFill>
          <p:spPr>
            <a:xfrm>
              <a:off x="0" y="0"/>
              <a:ext cx="6195351" cy="9469909"/>
            </a:xfrm>
            <a:prstGeom prst="rect">
              <a:avLst/>
            </a:prstGeom>
          </p:spPr>
        </p:pic>
      </p:grpSp>
      <p:grpSp>
        <p:nvGrpSpPr>
          <p:cNvPr id="10" name="Group 10"/>
          <p:cNvGrpSpPr/>
          <p:nvPr/>
        </p:nvGrpSpPr>
        <p:grpSpPr>
          <a:xfrm>
            <a:off x="16959000" y="-619831"/>
            <a:ext cx="1329000" cy="3086100"/>
            <a:chOff x="0" y="0"/>
            <a:chExt cx="350025" cy="812800"/>
          </a:xfrm>
        </p:grpSpPr>
        <p:sp>
          <p:nvSpPr>
            <p:cNvPr id="11" name="Freeform 11"/>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12" name="TextBox 12"/>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959000" y="1856689"/>
            <a:ext cx="1329000" cy="820543"/>
            <a:chOff x="0" y="0"/>
            <a:chExt cx="350025" cy="216110"/>
          </a:xfrm>
        </p:grpSpPr>
        <p:sp>
          <p:nvSpPr>
            <p:cNvPr id="14" name="Freeform 14"/>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15" name="TextBox 15"/>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893973" y="1954454"/>
            <a:ext cx="8021397" cy="2544864"/>
          </a:xfrm>
          <a:prstGeom prst="rect">
            <a:avLst/>
          </a:prstGeom>
        </p:spPr>
        <p:txBody>
          <a:bodyPr lIns="0" tIns="0" rIns="0" bIns="0" rtlCol="0" anchor="t">
            <a:spAutoFit/>
          </a:bodyPr>
          <a:lstStyle/>
          <a:p>
            <a:pPr algn="l">
              <a:lnSpc>
                <a:spcPts val="10124"/>
              </a:lnSpc>
            </a:pPr>
            <a:r>
              <a:rPr lang="en-US" sz="7200" u="sng">
                <a:solidFill>
                  <a:srgbClr val="6258DA"/>
                </a:solidFill>
                <a:latin typeface="Josefin Sans"/>
                <a:ea typeface="Josefin Sans"/>
                <a:cs typeface="Josefin Sans"/>
                <a:sym typeface="Josefin Sans"/>
              </a:rPr>
              <a:t>CONTRIBUTION</a:t>
            </a:r>
            <a:endParaRPr lang="en-US" sz="7200" u="sng">
              <a:solidFill>
                <a:srgbClr val="FFFFFF"/>
              </a:solidFill>
              <a:latin typeface="Josefin Sans"/>
              <a:ea typeface="Josefin Sans"/>
              <a:cs typeface="Josefin Sans"/>
            </a:endParaRPr>
          </a:p>
          <a:p>
            <a:pPr algn="l">
              <a:lnSpc>
                <a:spcPts val="10124"/>
              </a:lnSpc>
            </a:pPr>
            <a:endParaRPr lang="en-US" sz="7231" u="sng">
              <a:solidFill>
                <a:srgbClr val="FFFFFF"/>
              </a:solidFill>
              <a:latin typeface="Josefin Sans"/>
              <a:ea typeface="Josefin Sans"/>
              <a:cs typeface="Josefin Sans"/>
            </a:endParaRPr>
          </a:p>
        </p:txBody>
      </p:sp>
      <p:sp>
        <p:nvSpPr>
          <p:cNvPr id="17" name="TextBox 17"/>
          <p:cNvSpPr txBox="1"/>
          <p:nvPr/>
        </p:nvSpPr>
        <p:spPr>
          <a:xfrm>
            <a:off x="4001387" y="4042899"/>
            <a:ext cx="6864497" cy="472565"/>
          </a:xfrm>
          <a:prstGeom prst="rect">
            <a:avLst/>
          </a:prstGeom>
        </p:spPr>
        <p:txBody>
          <a:bodyPr lIns="0" tIns="0" rIns="0" bIns="0" rtlCol="0" anchor="t">
            <a:spAutoFit/>
          </a:bodyPr>
          <a:lstStyle/>
          <a:p>
            <a:pPr algn="l">
              <a:lnSpc>
                <a:spcPts val="3878"/>
              </a:lnSpc>
              <a:spcBef>
                <a:spcPct val="0"/>
              </a:spcBef>
            </a:pPr>
            <a:r>
              <a:rPr lang="en-US" sz="2770" b="1" spc="329">
                <a:solidFill>
                  <a:srgbClr val="FFFFFF"/>
                </a:solidFill>
                <a:latin typeface="Kollektif Bold"/>
                <a:ea typeface="Kollektif Bold"/>
                <a:cs typeface="Kollektif Bold"/>
                <a:sym typeface="Kollektif Bold"/>
              </a:rPr>
              <a:t>Significance</a:t>
            </a:r>
          </a:p>
        </p:txBody>
      </p:sp>
      <p:sp>
        <p:nvSpPr>
          <p:cNvPr id="18" name="TextBox 18"/>
          <p:cNvSpPr txBox="1"/>
          <p:nvPr/>
        </p:nvSpPr>
        <p:spPr>
          <a:xfrm>
            <a:off x="3906074" y="5919866"/>
            <a:ext cx="6864497" cy="472565"/>
          </a:xfrm>
          <a:prstGeom prst="rect">
            <a:avLst/>
          </a:prstGeom>
        </p:spPr>
        <p:txBody>
          <a:bodyPr lIns="0" tIns="0" rIns="0" bIns="0" rtlCol="0" anchor="t">
            <a:spAutoFit/>
          </a:bodyPr>
          <a:lstStyle/>
          <a:p>
            <a:pPr algn="l">
              <a:lnSpc>
                <a:spcPts val="3878"/>
              </a:lnSpc>
              <a:spcBef>
                <a:spcPct val="0"/>
              </a:spcBef>
            </a:pPr>
            <a:r>
              <a:rPr lang="en-US" sz="2770" b="1" spc="329">
                <a:solidFill>
                  <a:srgbClr val="FFFFFF"/>
                </a:solidFill>
                <a:latin typeface="Kollektif Bold"/>
                <a:ea typeface="Kollektif Bold"/>
                <a:cs typeface="Kollektif Bold"/>
                <a:sym typeface="Kollektif Bold"/>
              </a:rPr>
              <a:t>Target Audience</a:t>
            </a:r>
          </a:p>
        </p:txBody>
      </p:sp>
      <p:sp>
        <p:nvSpPr>
          <p:cNvPr id="19" name="TextBox 19"/>
          <p:cNvSpPr txBox="1"/>
          <p:nvPr/>
        </p:nvSpPr>
        <p:spPr>
          <a:xfrm>
            <a:off x="4001387" y="4517929"/>
            <a:ext cx="6673872" cy="1538480"/>
          </a:xfrm>
          <a:prstGeom prst="rect">
            <a:avLst/>
          </a:prstGeom>
        </p:spPr>
        <p:txBody>
          <a:bodyPr lIns="0" tIns="0" rIns="0" bIns="0" rtlCol="0" anchor="t">
            <a:spAutoFit/>
          </a:bodyPr>
          <a:lstStyle/>
          <a:p>
            <a:pPr algn="just">
              <a:lnSpc>
                <a:spcPts val="2454"/>
              </a:lnSpc>
            </a:pPr>
            <a:r>
              <a:rPr lang="en-US" sz="1753">
                <a:solidFill>
                  <a:srgbClr val="FFFFFF"/>
                </a:solidFill>
                <a:latin typeface="Kollektif"/>
                <a:ea typeface="Kollektif"/>
                <a:cs typeface="Kollektif"/>
                <a:sym typeface="Kollektif"/>
              </a:rPr>
              <a:t>This report contributes to a deeper understanding of how people interact with music in their daily lives. It provides valuable data for music streaming platforms, marketers, and industry professionals aiming to align their services with audience preferences.</a:t>
            </a:r>
          </a:p>
          <a:p>
            <a:pPr algn="just">
              <a:lnSpc>
                <a:spcPts val="2454"/>
              </a:lnSpc>
              <a:spcBef>
                <a:spcPct val="0"/>
              </a:spcBef>
            </a:pPr>
            <a:endParaRPr lang="en-US" sz="1753">
              <a:solidFill>
                <a:srgbClr val="FFFFFF"/>
              </a:solidFill>
              <a:latin typeface="Kollektif"/>
              <a:ea typeface="Kollektif"/>
              <a:cs typeface="Kollektif"/>
              <a:sym typeface="Kollektif"/>
            </a:endParaRPr>
          </a:p>
        </p:txBody>
      </p:sp>
      <p:sp>
        <p:nvSpPr>
          <p:cNvPr id="20" name="TextBox 20"/>
          <p:cNvSpPr txBox="1"/>
          <p:nvPr/>
        </p:nvSpPr>
        <p:spPr>
          <a:xfrm>
            <a:off x="3906074" y="6410141"/>
            <a:ext cx="7612180" cy="1212850"/>
          </a:xfrm>
          <a:prstGeom prst="rect">
            <a:avLst/>
          </a:prstGeom>
        </p:spPr>
        <p:txBody>
          <a:bodyPr lIns="0" tIns="0" rIns="0" bIns="0" rtlCol="0" anchor="t">
            <a:spAutoFit/>
          </a:bodyPr>
          <a:lstStyle/>
          <a:p>
            <a:pPr algn="just">
              <a:lnSpc>
                <a:spcPts val="2449"/>
              </a:lnSpc>
            </a:pPr>
            <a:r>
              <a:rPr lang="en-US" sz="1749">
                <a:solidFill>
                  <a:srgbClr val="FFFFFF"/>
                </a:solidFill>
                <a:latin typeface="Kollektif"/>
                <a:ea typeface="Kollektif"/>
                <a:cs typeface="Kollektif"/>
                <a:sym typeface="Kollektif"/>
              </a:rPr>
              <a:t>The findings are particularly relevant for artists seeking to connect with listeners, streaming services looking to optimize their offerings, and marketers aiming to craft targeted campaigns based on listener behavior.</a:t>
            </a:r>
          </a:p>
          <a:p>
            <a:pPr algn="just">
              <a:lnSpc>
                <a:spcPts val="2449"/>
              </a:lnSpc>
              <a:spcBef>
                <a:spcPct val="0"/>
              </a:spcBef>
            </a:pPr>
            <a:endParaRPr lang="en-US" sz="1749">
              <a:solidFill>
                <a:srgbClr val="FFFFFF"/>
              </a:solidFill>
              <a:latin typeface="Kollektif"/>
              <a:ea typeface="Kollektif"/>
              <a:cs typeface="Kollektif"/>
              <a:sym typeface="Kollektif"/>
            </a:endParaRPr>
          </a:p>
        </p:txBody>
      </p:sp>
      <p:sp>
        <p:nvSpPr>
          <p:cNvPr id="21" name="Freeform 21"/>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AutoShape 22"/>
          <p:cNvSpPr/>
          <p:nvPr/>
        </p:nvSpPr>
        <p:spPr>
          <a:xfrm flipH="1" flipV="1">
            <a:off x="994700" y="-296768"/>
            <a:ext cx="19713" cy="7478565"/>
          </a:xfrm>
          <a:prstGeom prst="line">
            <a:avLst/>
          </a:prstGeom>
          <a:ln w="28575" cap="flat">
            <a:solidFill>
              <a:srgbClr val="FFFFFF"/>
            </a:solidFill>
            <a:prstDash val="solid"/>
            <a:headEnd type="none" w="sm" len="sm"/>
            <a:tailEnd type="none" w="sm" len="sm"/>
          </a:ln>
        </p:spPr>
        <p:txBody>
          <a:bodyPr/>
          <a:lstStyle/>
          <a:p>
            <a:endParaRPr lang="en-IN"/>
          </a:p>
        </p:txBody>
      </p:sp>
      <p:sp>
        <p:nvSpPr>
          <p:cNvPr id="23" name="Freeform 23"/>
          <p:cNvSpPr/>
          <p:nvPr/>
        </p:nvSpPr>
        <p:spPr>
          <a:xfrm>
            <a:off x="16442362" y="5999445"/>
            <a:ext cx="3691277" cy="5113860"/>
          </a:xfrm>
          <a:custGeom>
            <a:avLst/>
            <a:gdLst/>
            <a:ahLst/>
            <a:cxnLst/>
            <a:rect l="l" t="t" r="r" b="b"/>
            <a:pathLst>
              <a:path w="3691277" h="5113860">
                <a:moveTo>
                  <a:pt x="0" y="0"/>
                </a:moveTo>
                <a:lnTo>
                  <a:pt x="3691276" y="0"/>
                </a:lnTo>
                <a:lnTo>
                  <a:pt x="3691276" y="5113860"/>
                </a:lnTo>
                <a:lnTo>
                  <a:pt x="0" y="5113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4" name="AutoShape 24"/>
          <p:cNvSpPr/>
          <p:nvPr/>
        </p:nvSpPr>
        <p:spPr>
          <a:xfrm rot="-5409061">
            <a:off x="-415471" y="7825044"/>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25" name="TextBox 25"/>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03</a:t>
            </a:r>
          </a:p>
        </p:txBody>
      </p:sp>
      <p:sp>
        <p:nvSpPr>
          <p:cNvPr id="26" name="TextBox 26"/>
          <p:cNvSpPr txBox="1"/>
          <p:nvPr/>
        </p:nvSpPr>
        <p:spPr>
          <a:xfrm>
            <a:off x="3906074" y="7565841"/>
            <a:ext cx="6864497" cy="472565"/>
          </a:xfrm>
          <a:prstGeom prst="rect">
            <a:avLst/>
          </a:prstGeom>
        </p:spPr>
        <p:txBody>
          <a:bodyPr lIns="0" tIns="0" rIns="0" bIns="0" rtlCol="0" anchor="t">
            <a:spAutoFit/>
          </a:bodyPr>
          <a:lstStyle/>
          <a:p>
            <a:pPr algn="l">
              <a:lnSpc>
                <a:spcPts val="3878"/>
              </a:lnSpc>
              <a:spcBef>
                <a:spcPct val="0"/>
              </a:spcBef>
            </a:pPr>
            <a:r>
              <a:rPr lang="en-US" sz="2770" b="1" spc="329">
                <a:solidFill>
                  <a:srgbClr val="FFFFFF"/>
                </a:solidFill>
                <a:latin typeface="Kollektif Bold"/>
                <a:ea typeface="Kollektif Bold"/>
                <a:cs typeface="Kollektif Bold"/>
                <a:sym typeface="Kollektif Bold"/>
              </a:rPr>
              <a:t>Future Research Directions</a:t>
            </a:r>
          </a:p>
        </p:txBody>
      </p:sp>
      <p:sp>
        <p:nvSpPr>
          <p:cNvPr id="27" name="TextBox 27"/>
          <p:cNvSpPr txBox="1"/>
          <p:nvPr/>
        </p:nvSpPr>
        <p:spPr>
          <a:xfrm>
            <a:off x="3906074" y="8057456"/>
            <a:ext cx="7612180" cy="1517650"/>
          </a:xfrm>
          <a:prstGeom prst="rect">
            <a:avLst/>
          </a:prstGeom>
        </p:spPr>
        <p:txBody>
          <a:bodyPr lIns="0" tIns="0" rIns="0" bIns="0" rtlCol="0" anchor="t">
            <a:spAutoFit/>
          </a:bodyPr>
          <a:lstStyle/>
          <a:p>
            <a:pPr algn="just">
              <a:lnSpc>
                <a:spcPts val="2449"/>
              </a:lnSpc>
            </a:pPr>
            <a:r>
              <a:rPr lang="en-US" sz="1749">
                <a:solidFill>
                  <a:srgbClr val="FFFFFF"/>
                </a:solidFill>
                <a:latin typeface="Kollektif"/>
                <a:ea typeface="Kollektif"/>
                <a:cs typeface="Kollektif"/>
                <a:sym typeface="Kollektif"/>
              </a:rPr>
              <a:t>The report highlights the evolving role of music in the digital age, paving the way for future research on cultural influences in music consumption. It encourages further studies that delve into regional differences in musical tastes.</a:t>
            </a:r>
          </a:p>
          <a:p>
            <a:pPr algn="just">
              <a:lnSpc>
                <a:spcPts val="2449"/>
              </a:lnSpc>
              <a:spcBef>
                <a:spcPct val="0"/>
              </a:spcBef>
            </a:pPr>
            <a:endParaRPr lang="en-US" sz="1749">
              <a:solidFill>
                <a:srgbClr val="FFFFFF"/>
              </a:solidFill>
              <a:latin typeface="Kollektif"/>
              <a:ea typeface="Kollektif"/>
              <a:cs typeface="Kollektif"/>
              <a:sym typeface="Kollektif"/>
            </a:endParaRPr>
          </a:p>
        </p:txBody>
      </p:sp>
      <p:grpSp>
        <p:nvGrpSpPr>
          <p:cNvPr id="28" name="Group 28"/>
          <p:cNvGrpSpPr/>
          <p:nvPr/>
        </p:nvGrpSpPr>
        <p:grpSpPr>
          <a:xfrm>
            <a:off x="12414768" y="8556375"/>
            <a:ext cx="3647718" cy="965419"/>
            <a:chOff x="0" y="0"/>
            <a:chExt cx="4863624" cy="1287226"/>
          </a:xfrm>
        </p:grpSpPr>
        <p:sp>
          <p:nvSpPr>
            <p:cNvPr id="29" name="TextBox 29"/>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30" name="TextBox 30"/>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2" name="Group 2"/>
          <p:cNvGrpSpPr/>
          <p:nvPr/>
        </p:nvGrpSpPr>
        <p:grpSpPr>
          <a:xfrm>
            <a:off x="10553700" y="0"/>
            <a:ext cx="7734300" cy="10287000"/>
            <a:chOff x="0" y="0"/>
            <a:chExt cx="10312400" cy="13716000"/>
          </a:xfrm>
        </p:grpSpPr>
        <p:pic>
          <p:nvPicPr>
            <p:cNvPr id="3" name="Picture 3"/>
            <p:cNvPicPr>
              <a:picLocks noChangeAspect="1"/>
            </p:cNvPicPr>
            <p:nvPr/>
          </p:nvPicPr>
          <p:blipFill>
            <a:blip r:embed="rId2"/>
            <a:srcRect l="28398" r="25125" b="7394"/>
            <a:stretch>
              <a:fillRect/>
            </a:stretch>
          </p:blipFill>
          <p:spPr>
            <a:xfrm>
              <a:off x="0" y="0"/>
              <a:ext cx="10312400" cy="13716000"/>
            </a:xfrm>
            <a:prstGeom prst="rect">
              <a:avLst/>
            </a:prstGeom>
          </p:spPr>
        </p:pic>
      </p:grpSp>
      <p:grpSp>
        <p:nvGrpSpPr>
          <p:cNvPr id="4" name="Group 4"/>
          <p:cNvGrpSpPr/>
          <p:nvPr/>
        </p:nvGrpSpPr>
        <p:grpSpPr>
          <a:xfrm>
            <a:off x="16959000" y="-619831"/>
            <a:ext cx="1329000" cy="3086100"/>
            <a:chOff x="0" y="0"/>
            <a:chExt cx="350025" cy="812800"/>
          </a:xfrm>
        </p:grpSpPr>
        <p:sp>
          <p:nvSpPr>
            <p:cNvPr id="5" name="Freeform 5"/>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959000" y="1856689"/>
            <a:ext cx="1329000" cy="820543"/>
            <a:chOff x="0" y="0"/>
            <a:chExt cx="350025" cy="216110"/>
          </a:xfrm>
        </p:grpSpPr>
        <p:sp>
          <p:nvSpPr>
            <p:cNvPr id="8" name="Freeform 8"/>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04</a:t>
            </a:r>
          </a:p>
        </p:txBody>
      </p:sp>
      <p:sp>
        <p:nvSpPr>
          <p:cNvPr id="11" name="Freeform 11"/>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AutoShape 12"/>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3" name="TextBox 13"/>
          <p:cNvSpPr txBox="1"/>
          <p:nvPr/>
        </p:nvSpPr>
        <p:spPr>
          <a:xfrm>
            <a:off x="3891973" y="1222549"/>
            <a:ext cx="4477753" cy="690491"/>
          </a:xfrm>
          <a:prstGeom prst="rect">
            <a:avLst/>
          </a:prstGeom>
        </p:spPr>
        <p:txBody>
          <a:bodyPr lIns="0" tIns="0" rIns="0" bIns="0" rtlCol="0" anchor="t">
            <a:spAutoFit/>
          </a:bodyPr>
          <a:lstStyle/>
          <a:p>
            <a:pPr algn="l">
              <a:lnSpc>
                <a:spcPts val="5516"/>
              </a:lnSpc>
            </a:pPr>
            <a:r>
              <a:rPr lang="en-US" sz="3940" b="1">
                <a:solidFill>
                  <a:srgbClr val="6258DA"/>
                </a:solidFill>
                <a:latin typeface="Josefin Sans Bold"/>
                <a:ea typeface="Josefin Sans Bold"/>
                <a:cs typeface="Josefin Sans Bold"/>
                <a:sym typeface="Josefin Sans Bold"/>
              </a:rPr>
              <a:t> METHODOLOGY</a:t>
            </a:r>
          </a:p>
        </p:txBody>
      </p:sp>
      <p:sp>
        <p:nvSpPr>
          <p:cNvPr id="14" name="TextBox 14"/>
          <p:cNvSpPr txBox="1"/>
          <p:nvPr/>
        </p:nvSpPr>
        <p:spPr>
          <a:xfrm>
            <a:off x="4034848" y="1932889"/>
            <a:ext cx="6355655" cy="2110270"/>
          </a:xfrm>
          <a:prstGeom prst="rect">
            <a:avLst/>
          </a:prstGeom>
        </p:spPr>
        <p:txBody>
          <a:bodyPr lIns="0" tIns="0" rIns="0" bIns="0" rtlCol="0" anchor="t">
            <a:spAutoFit/>
          </a:bodyPr>
          <a:lstStyle/>
          <a:p>
            <a:pPr algn="l">
              <a:lnSpc>
                <a:spcPts val="4431"/>
              </a:lnSpc>
            </a:pPr>
            <a:r>
              <a:rPr lang="en-US" sz="4431">
                <a:solidFill>
                  <a:srgbClr val="FFFFFF"/>
                </a:solidFill>
                <a:latin typeface="Josefin Sans"/>
                <a:ea typeface="Josefin Sans"/>
                <a:cs typeface="Josefin Sans"/>
                <a:sym typeface="Josefin Sans"/>
              </a:rPr>
              <a:t>EXPLORING MUSIC PREFERENCES</a:t>
            </a:r>
          </a:p>
          <a:p>
            <a:pPr algn="l">
              <a:lnSpc>
                <a:spcPts val="7231"/>
              </a:lnSpc>
            </a:pPr>
            <a:endParaRPr lang="en-US" sz="4431">
              <a:solidFill>
                <a:srgbClr val="FFFFFF"/>
              </a:solidFill>
              <a:latin typeface="Josefin Sans"/>
              <a:ea typeface="Josefin Sans"/>
              <a:cs typeface="Josefin Sans"/>
              <a:sym typeface="Josefin Sans"/>
            </a:endParaRPr>
          </a:p>
        </p:txBody>
      </p:sp>
      <p:sp>
        <p:nvSpPr>
          <p:cNvPr id="15" name="TextBox 15"/>
          <p:cNvSpPr txBox="1"/>
          <p:nvPr/>
        </p:nvSpPr>
        <p:spPr>
          <a:xfrm>
            <a:off x="4032563" y="3284441"/>
            <a:ext cx="5822255" cy="4568825"/>
          </a:xfrm>
          <a:prstGeom prst="rect">
            <a:avLst/>
          </a:prstGeom>
        </p:spPr>
        <p:txBody>
          <a:bodyPr lIns="0" tIns="0" rIns="0" bIns="0" rtlCol="0" anchor="t">
            <a:spAutoFit/>
          </a:bodyPr>
          <a:lstStyle/>
          <a:p>
            <a:pPr algn="just">
              <a:lnSpc>
                <a:spcPts val="2799"/>
              </a:lnSpc>
            </a:pPr>
            <a:r>
              <a:rPr lang="en-US" sz="1999" u="sng">
                <a:solidFill>
                  <a:srgbClr val="6258DA"/>
                </a:solidFill>
                <a:latin typeface="Kollektif"/>
                <a:ea typeface="Kollektif"/>
                <a:cs typeface="Kollektif"/>
                <a:sym typeface="Kollektif"/>
              </a:rPr>
              <a:t>Distribution Method:</a:t>
            </a:r>
            <a:r>
              <a:rPr lang="en-US" sz="1999">
                <a:solidFill>
                  <a:srgbClr val="FFFFFF"/>
                </a:solidFill>
                <a:latin typeface="Kollektif"/>
                <a:ea typeface="Kollektif"/>
                <a:cs typeface="Kollektif"/>
                <a:sym typeface="Kollektif"/>
              </a:rPr>
              <a:t> Conducted via Google Forms to ensure wide accessibility and ease of participation.</a:t>
            </a:r>
          </a:p>
          <a:p>
            <a:pPr algn="just">
              <a:lnSpc>
                <a:spcPts val="2799"/>
              </a:lnSpc>
            </a:pPr>
            <a:endParaRPr lang="en-US" sz="1999">
              <a:solidFill>
                <a:srgbClr val="FFFFFF"/>
              </a:solidFill>
              <a:latin typeface="Kollektif"/>
              <a:ea typeface="Kollektif"/>
              <a:cs typeface="Kollektif"/>
              <a:sym typeface="Kollektif"/>
            </a:endParaRPr>
          </a:p>
          <a:p>
            <a:pPr algn="just">
              <a:lnSpc>
                <a:spcPts val="2799"/>
              </a:lnSpc>
            </a:pPr>
            <a:r>
              <a:rPr lang="en-US" sz="1999" u="sng">
                <a:solidFill>
                  <a:srgbClr val="6258DA"/>
                </a:solidFill>
                <a:latin typeface="Kollektif"/>
                <a:ea typeface="Kollektif"/>
                <a:cs typeface="Kollektif"/>
                <a:sym typeface="Kollektif"/>
              </a:rPr>
              <a:t>Duration:</a:t>
            </a:r>
            <a:r>
              <a:rPr lang="en-US" sz="1999">
                <a:solidFill>
                  <a:srgbClr val="FFFFFF"/>
                </a:solidFill>
                <a:latin typeface="Kollektif"/>
                <a:ea typeface="Kollektif"/>
                <a:cs typeface="Kollektif"/>
                <a:sym typeface="Kollektif"/>
              </a:rPr>
              <a:t> The survey was designed to take approximately 5-10 minutes to complete, balancing thoroughness with respondent convenience.</a:t>
            </a:r>
          </a:p>
          <a:p>
            <a:pPr algn="just">
              <a:lnSpc>
                <a:spcPts val="2799"/>
              </a:lnSpc>
            </a:pPr>
            <a:endParaRPr lang="en-US" sz="1999">
              <a:solidFill>
                <a:srgbClr val="FFFFFF"/>
              </a:solidFill>
              <a:latin typeface="Kollektif"/>
              <a:ea typeface="Kollektif"/>
              <a:cs typeface="Kollektif"/>
              <a:sym typeface="Kollektif"/>
            </a:endParaRPr>
          </a:p>
          <a:p>
            <a:pPr algn="just">
              <a:lnSpc>
                <a:spcPts val="2799"/>
              </a:lnSpc>
            </a:pPr>
            <a:r>
              <a:rPr lang="en-US" sz="1999" u="sng">
                <a:solidFill>
                  <a:srgbClr val="6258DA"/>
                </a:solidFill>
                <a:latin typeface="Kollektif"/>
                <a:ea typeface="Kollektif"/>
                <a:cs typeface="Kollektif"/>
                <a:sym typeface="Kollektif"/>
              </a:rPr>
              <a:t>Anonymity Assurance:</a:t>
            </a:r>
            <a:r>
              <a:rPr lang="en-US" sz="1999">
                <a:solidFill>
                  <a:srgbClr val="FFFFFF"/>
                </a:solidFill>
                <a:latin typeface="Kollektif"/>
                <a:ea typeface="Kollektif"/>
                <a:cs typeface="Kollektif"/>
                <a:sym typeface="Kollektif"/>
              </a:rPr>
              <a:t> All responses are anonymous except for recorded email addresses used solely for verification purposes. This approach encourages honest feedback while protecting respondent privacy.</a:t>
            </a: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6" name="Group 16"/>
          <p:cNvGrpSpPr/>
          <p:nvPr/>
        </p:nvGrpSpPr>
        <p:grpSpPr>
          <a:xfrm>
            <a:off x="6375918" y="8765925"/>
            <a:ext cx="3647718" cy="1305751"/>
            <a:chOff x="0" y="0"/>
            <a:chExt cx="4863624" cy="1741001"/>
          </a:xfrm>
        </p:grpSpPr>
        <p:sp>
          <p:nvSpPr>
            <p:cNvPr id="17" name="TextBox 17"/>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8" name="TextBox 18"/>
            <p:cNvSpPr txBox="1"/>
            <p:nvPr/>
          </p:nvSpPr>
          <p:spPr>
            <a:xfrm>
              <a:off x="1560662" y="1322748"/>
              <a:ext cx="3185795" cy="418253"/>
            </a:xfrm>
            <a:prstGeom prst="rect">
              <a:avLst/>
            </a:prstGeom>
          </p:spPr>
          <p:txBody>
            <a:bodyPr lIns="0" tIns="0" rIns="0" bIns="0" rtlCol="0" anchor="t">
              <a:spAutoFit/>
            </a:bodyPr>
            <a:lstStyle/>
            <a:p>
              <a:pPr algn="ctr">
                <a:lnSpc>
                  <a:spcPts val="2659"/>
                </a:lnSpc>
                <a:spcBef>
                  <a:spcPct val="0"/>
                </a:spcBef>
              </a:pPr>
              <a:endParaRPr/>
            </a:p>
          </p:txBody>
        </p:sp>
        <p:sp>
          <p:nvSpPr>
            <p:cNvPr id="19" name="TextBox 19"/>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p:cNvGrpSpPr/>
        <p:nvPr/>
      </p:nvGrpSpPr>
      <p:grpSpPr>
        <a:xfrm>
          <a:off x="0" y="0"/>
          <a:ext cx="0" cy="0"/>
          <a:chOff x="0" y="0"/>
          <a:chExt cx="0" cy="0"/>
        </a:xfrm>
      </p:grpSpPr>
      <p:grpSp>
        <p:nvGrpSpPr>
          <p:cNvPr id="4" name="Group 4"/>
          <p:cNvGrpSpPr/>
          <p:nvPr/>
        </p:nvGrpSpPr>
        <p:grpSpPr>
          <a:xfrm>
            <a:off x="16959000" y="-619831"/>
            <a:ext cx="1329000" cy="3086100"/>
            <a:chOff x="0" y="0"/>
            <a:chExt cx="350025" cy="812800"/>
          </a:xfrm>
        </p:grpSpPr>
        <p:sp>
          <p:nvSpPr>
            <p:cNvPr id="5" name="Freeform 5"/>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959000" y="1856689"/>
            <a:ext cx="1329000" cy="820543"/>
            <a:chOff x="0" y="0"/>
            <a:chExt cx="350025" cy="216110"/>
          </a:xfrm>
        </p:grpSpPr>
        <p:sp>
          <p:nvSpPr>
            <p:cNvPr id="8" name="Freeform 8"/>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05</a:t>
            </a:r>
          </a:p>
        </p:txBody>
      </p:sp>
      <p:sp>
        <p:nvSpPr>
          <p:cNvPr id="11" name="Freeform 11"/>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3" name="TextBox 13"/>
          <p:cNvSpPr txBox="1"/>
          <p:nvPr/>
        </p:nvSpPr>
        <p:spPr>
          <a:xfrm>
            <a:off x="3891973" y="375789"/>
            <a:ext cx="5610663" cy="1706694"/>
          </a:xfrm>
          <a:prstGeom prst="rect">
            <a:avLst/>
          </a:prstGeom>
        </p:spPr>
        <p:txBody>
          <a:bodyPr lIns="0" tIns="0" rIns="0" bIns="0" rtlCol="0" anchor="t">
            <a:spAutoFit/>
          </a:bodyPr>
          <a:lstStyle/>
          <a:p>
            <a:pPr algn="l">
              <a:lnSpc>
                <a:spcPts val="6513"/>
              </a:lnSpc>
            </a:pPr>
            <a:r>
              <a:rPr lang="en-US" sz="4652">
                <a:solidFill>
                  <a:srgbClr val="6258DA"/>
                </a:solidFill>
                <a:latin typeface="Josefin Sans"/>
                <a:ea typeface="Josefin Sans"/>
                <a:cs typeface="Josefin Sans"/>
                <a:sym typeface="Josefin Sans"/>
              </a:rPr>
              <a:t>RESPONDENT </a:t>
            </a:r>
            <a:r>
              <a:rPr lang="en-US" sz="4652">
                <a:solidFill>
                  <a:srgbClr val="FFFFFF"/>
                </a:solidFill>
                <a:latin typeface="Josefin Sans"/>
                <a:ea typeface="Josefin Sans"/>
                <a:cs typeface="Josefin Sans"/>
                <a:sym typeface="Josefin Sans"/>
              </a:rPr>
              <a:t>DEMOGRAPHICS</a:t>
            </a:r>
          </a:p>
          <a:p>
            <a:pPr algn="l">
              <a:lnSpc>
                <a:spcPts val="67"/>
              </a:lnSpc>
            </a:pPr>
            <a:endParaRPr lang="en-US" sz="4652">
              <a:solidFill>
                <a:srgbClr val="FFFFFF"/>
              </a:solidFill>
              <a:latin typeface="Josefin Sans"/>
              <a:ea typeface="Josefin Sans"/>
              <a:cs typeface="Josefin Sans"/>
              <a:sym typeface="Josefin Sans"/>
            </a:endParaRPr>
          </a:p>
        </p:txBody>
      </p:sp>
      <p:sp>
        <p:nvSpPr>
          <p:cNvPr id="14" name="TextBox 14"/>
          <p:cNvSpPr txBox="1"/>
          <p:nvPr/>
        </p:nvSpPr>
        <p:spPr>
          <a:xfrm>
            <a:off x="3891973" y="2025333"/>
            <a:ext cx="5974655" cy="5883911"/>
          </a:xfrm>
          <a:prstGeom prst="rect">
            <a:avLst/>
          </a:prstGeom>
        </p:spPr>
        <p:txBody>
          <a:bodyPr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Gender Distribution:</a:t>
            </a:r>
          </a:p>
          <a:p>
            <a:pPr algn="just">
              <a:lnSpc>
                <a:spcPts val="2799"/>
              </a:lnSpc>
            </a:pPr>
            <a:r>
              <a:rPr lang="en-US" sz="1999">
                <a:solidFill>
                  <a:srgbClr val="FFFFFF"/>
                </a:solidFill>
                <a:latin typeface="Kollektif"/>
                <a:ea typeface="Kollektif"/>
                <a:cs typeface="Kollektif"/>
                <a:sym typeface="Kollektif"/>
              </a:rPr>
              <a:t>  - Male: 63.1%</a:t>
            </a:r>
          </a:p>
          <a:p>
            <a:pPr algn="just">
              <a:lnSpc>
                <a:spcPts val="2799"/>
              </a:lnSpc>
            </a:pPr>
            <a:r>
              <a:rPr lang="en-US" sz="1999">
                <a:solidFill>
                  <a:srgbClr val="FFFFFF"/>
                </a:solidFill>
                <a:latin typeface="Kollektif"/>
                <a:ea typeface="Kollektif"/>
                <a:cs typeface="Kollektif"/>
                <a:sym typeface="Kollektif"/>
              </a:rPr>
              <a:t>  - Female: 36.9%</a:t>
            </a:r>
          </a:p>
          <a:p>
            <a:pPr algn="just">
              <a:lnSpc>
                <a:spcPts val="2799"/>
              </a:lnSpc>
            </a:pPr>
            <a:r>
              <a:rPr lang="en-US" sz="1999">
                <a:solidFill>
                  <a:srgbClr val="FFFFFF"/>
                </a:solidFill>
                <a:latin typeface="Kollektif"/>
                <a:ea typeface="Kollektif"/>
                <a:cs typeface="Kollektif"/>
                <a:sym typeface="Kollektif"/>
              </a:rPr>
              <a:t>  - Prefer not to say: 0%</a:t>
            </a:r>
          </a:p>
          <a:p>
            <a:pPr algn="just">
              <a:lnSpc>
                <a:spcPts val="2799"/>
              </a:lnSpc>
            </a:pPr>
            <a:r>
              <a:rPr lang="en-US" sz="1999">
                <a:solidFill>
                  <a:srgbClr val="FFFFFF"/>
                </a:solidFill>
                <a:latin typeface="Kollektif"/>
                <a:ea typeface="Kollektif"/>
                <a:cs typeface="Kollektif"/>
                <a:sym typeface="Kollektif"/>
              </a:rPr>
              <a:t>  </a:t>
            </a:r>
          </a:p>
          <a:p>
            <a:pPr algn="just">
              <a:lnSpc>
                <a:spcPts val="3779"/>
              </a:lnSpc>
            </a:pPr>
            <a:r>
              <a:rPr lang="en-US" sz="2699" u="sng">
                <a:solidFill>
                  <a:srgbClr val="6258DA"/>
                </a:solidFill>
                <a:latin typeface="Kollektif"/>
                <a:ea typeface="Kollektif"/>
                <a:cs typeface="Kollektif"/>
                <a:sym typeface="Kollektif"/>
              </a:rPr>
              <a:t> </a:t>
            </a:r>
            <a:r>
              <a:rPr lang="en-US" sz="2699" b="1" u="sng">
                <a:solidFill>
                  <a:srgbClr val="6258DA"/>
                </a:solidFill>
                <a:latin typeface="Kollektif Bold"/>
                <a:ea typeface="Kollektif Bold"/>
                <a:cs typeface="Kollektif Bold"/>
                <a:sym typeface="Kollektif Bold"/>
              </a:rPr>
              <a:t>Age Groups:</a:t>
            </a:r>
          </a:p>
          <a:p>
            <a:pPr algn="just">
              <a:lnSpc>
                <a:spcPts val="2799"/>
              </a:lnSpc>
            </a:pPr>
            <a:r>
              <a:rPr lang="en-US" sz="1999">
                <a:solidFill>
                  <a:srgbClr val="FFFFFF"/>
                </a:solidFill>
                <a:latin typeface="Kollektif"/>
                <a:ea typeface="Kollektif"/>
                <a:cs typeface="Kollektif"/>
                <a:sym typeface="Kollektif"/>
              </a:rPr>
              <a:t>  - Ages 10-15: 0%</a:t>
            </a:r>
          </a:p>
          <a:p>
            <a:pPr algn="just">
              <a:lnSpc>
                <a:spcPts val="2799"/>
              </a:lnSpc>
            </a:pPr>
            <a:r>
              <a:rPr lang="en-US" sz="1999">
                <a:solidFill>
                  <a:srgbClr val="FFFFFF"/>
                </a:solidFill>
                <a:latin typeface="Kollektif"/>
                <a:ea typeface="Kollektif"/>
                <a:cs typeface="Kollektif"/>
                <a:sym typeface="Kollektif"/>
              </a:rPr>
              <a:t>  - Ages 15-18: 15.4%</a:t>
            </a:r>
          </a:p>
          <a:p>
            <a:pPr algn="just">
              <a:lnSpc>
                <a:spcPts val="2799"/>
              </a:lnSpc>
            </a:pPr>
            <a:r>
              <a:rPr lang="en-US" sz="1999">
                <a:solidFill>
                  <a:srgbClr val="FFFFFF"/>
                </a:solidFill>
                <a:latin typeface="Kollektif"/>
                <a:ea typeface="Kollektif"/>
                <a:cs typeface="Kollektif"/>
                <a:sym typeface="Kollektif"/>
              </a:rPr>
              <a:t>  - Ages 18+: 84.6%</a:t>
            </a:r>
          </a:p>
          <a:p>
            <a:pPr algn="just">
              <a:lnSpc>
                <a:spcPts val="2799"/>
              </a:lnSpc>
            </a:pPr>
            <a:r>
              <a:rPr lang="en-US" sz="1999">
                <a:solidFill>
                  <a:srgbClr val="FFFFFF"/>
                </a:solidFill>
                <a:latin typeface="Kollektif"/>
                <a:ea typeface="Kollektif"/>
                <a:cs typeface="Kollektif"/>
                <a:sym typeface="Kollektif"/>
              </a:rPr>
              <a:t> </a:t>
            </a:r>
          </a:p>
          <a:p>
            <a:pPr algn="just">
              <a:lnSpc>
                <a:spcPts val="2799"/>
              </a:lnSpc>
            </a:pPr>
            <a:r>
              <a:rPr lang="en-US" sz="1999">
                <a:solidFill>
                  <a:srgbClr val="FFFFFF"/>
                </a:solidFill>
                <a:latin typeface="Kollektif"/>
                <a:ea typeface="Kollektif"/>
                <a:cs typeface="Kollektif"/>
                <a:sym typeface="Kollektif"/>
              </a:rPr>
              <a:t> The majority of respondents fall within the age group of 18+, indicating that the findings may be more reflective of young adults' listening habits. The gender distribution appears balanced, allowing for diverse perspectives in the data collected.</a:t>
            </a: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p:cNvGrpSpPr/>
          <p:nvPr/>
        </p:nvGrpSpPr>
        <p:grpSpPr>
          <a:xfrm>
            <a:off x="6566418" y="8605425"/>
            <a:ext cx="3647718" cy="965419"/>
            <a:chOff x="0" y="0"/>
            <a:chExt cx="4863624" cy="1287226"/>
          </a:xfrm>
        </p:grpSpPr>
        <p:sp>
          <p:nvSpPr>
            <p:cNvPr id="16" name="TextBox 16"/>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9" name="Picture 18" descr="A blue and red pie chart&#10;&#10;Description automatically generated">
            <a:extLst>
              <a:ext uri="{FF2B5EF4-FFF2-40B4-BE49-F238E27FC236}">
                <a16:creationId xmlns:a16="http://schemas.microsoft.com/office/drawing/2014/main" id="{FBFD21F1-F7A1-959C-1BF2-669A650AE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1545" y="1248774"/>
            <a:ext cx="6163535" cy="3086100"/>
          </a:xfrm>
          <a:prstGeom prst="rect">
            <a:avLst/>
          </a:prstGeom>
        </p:spPr>
      </p:pic>
      <p:pic>
        <p:nvPicPr>
          <p:cNvPr id="21" name="Picture 20" descr="A pie chart with a triangle and percentage&#10;&#10;Description automatically generated">
            <a:extLst>
              <a:ext uri="{FF2B5EF4-FFF2-40B4-BE49-F238E27FC236}">
                <a16:creationId xmlns:a16="http://schemas.microsoft.com/office/drawing/2014/main" id="{740A2C60-2E3B-AD70-D9B3-D69374153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7979" y="4466350"/>
            <a:ext cx="6668431" cy="39820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5235437A-4CD0-4E2F-3972-014A35D9D1F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94C2C23-DDBE-C245-13CE-9DD86C3BF29E}"/>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66735B87-36D4-7152-12AF-CC6B1CE7AB68}"/>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A2E5C5C6-CC3E-A64E-B95C-ACA2F24785C1}"/>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5343F459-635F-4E70-4680-E97260D13B96}"/>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19A9B701-8A49-4DEB-115E-AA2A0A54F959}"/>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4E33C899-D85F-A5BA-B065-B7579107D4E8}"/>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06FD017F-EB44-0370-A688-CDE6409F70A5}"/>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06</a:t>
            </a:r>
          </a:p>
        </p:txBody>
      </p:sp>
      <p:sp>
        <p:nvSpPr>
          <p:cNvPr id="11" name="Freeform 11">
            <a:extLst>
              <a:ext uri="{FF2B5EF4-FFF2-40B4-BE49-F238E27FC236}">
                <a16:creationId xmlns:a16="http://schemas.microsoft.com/office/drawing/2014/main" id="{740F8CA3-A5E6-CAA2-AC71-1BC7A7D383A2}"/>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AE7AAF9D-D08E-8D01-DE52-6F0BF3AD9511}"/>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A46F92F5-13B5-9C40-C7B8-F0DA9EB6C865}"/>
              </a:ext>
            </a:extLst>
          </p:cNvPr>
          <p:cNvSpPr txBox="1"/>
          <p:nvPr/>
        </p:nvSpPr>
        <p:spPr>
          <a:xfrm>
            <a:off x="3886200" y="1257300"/>
            <a:ext cx="5974655" cy="2969852"/>
          </a:xfrm>
          <a:prstGeom prst="rect">
            <a:avLst/>
          </a:prstGeom>
        </p:spPr>
        <p:txBody>
          <a:bodyPr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How often do you listen to music?</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03E6D59F-2526-BC10-AFC9-EE5572D647F4}"/>
              </a:ext>
            </a:extLst>
          </p:cNvPr>
          <p:cNvGrpSpPr/>
          <p:nvPr/>
        </p:nvGrpSpPr>
        <p:grpSpPr>
          <a:xfrm>
            <a:off x="13944600" y="8649076"/>
            <a:ext cx="3948101" cy="960753"/>
            <a:chOff x="-400511" y="6220"/>
            <a:chExt cx="5264135" cy="1281005"/>
          </a:xfrm>
        </p:grpSpPr>
        <p:sp>
          <p:nvSpPr>
            <p:cNvPr id="16" name="TextBox 16">
              <a:extLst>
                <a:ext uri="{FF2B5EF4-FFF2-40B4-BE49-F238E27FC236}">
                  <a16:creationId xmlns:a16="http://schemas.microsoft.com/office/drawing/2014/main" id="{F95AD659-E8B2-476A-9094-1FB48E13E678}"/>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8FD5164B-5F99-DEAA-F34F-D0D51DB5C286}"/>
                </a:ext>
              </a:extLst>
            </p:cNvPr>
            <p:cNvSpPr txBox="1"/>
            <p:nvPr/>
          </p:nvSpPr>
          <p:spPr>
            <a:xfrm>
              <a:off x="-400511" y="6220"/>
              <a:ext cx="4746457" cy="862752"/>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19" name="Picture 18" descr="A pie chart with different colored circles&#10;&#10;Description automatically generated">
            <a:extLst>
              <a:ext uri="{FF2B5EF4-FFF2-40B4-BE49-F238E27FC236}">
                <a16:creationId xmlns:a16="http://schemas.microsoft.com/office/drawing/2014/main" id="{77523688-6C89-4594-A156-A1DDC012A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195254"/>
            <a:ext cx="10555818" cy="5996245"/>
          </a:xfrm>
          <a:prstGeom prst="rect">
            <a:avLst/>
          </a:prstGeom>
        </p:spPr>
      </p:pic>
    </p:spTree>
    <p:extLst>
      <p:ext uri="{BB962C8B-B14F-4D97-AF65-F5344CB8AC3E}">
        <p14:creationId xmlns:p14="http://schemas.microsoft.com/office/powerpoint/2010/main" val="3302482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FBF3DF5B-F16B-981A-BBB5-DF4C7244D25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D05A407-636D-70B6-F4DA-0B4E0380C331}"/>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E2AD34B9-DFF5-4CB1-85FA-62787FB96CC7}"/>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844BE876-9206-E84C-599B-4244A3C633C7}"/>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DA2C5787-F422-5FA4-51DF-69EDDE1C898E}"/>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B761B8D0-7DE6-9510-2754-4C1E7A9D1EAD}"/>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DBF3986F-F462-E9D3-754F-A1AF23F98E1B}"/>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D0FBD0B0-DAF1-0D1C-C90B-9E425BC101AA}"/>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07</a:t>
            </a:r>
          </a:p>
        </p:txBody>
      </p:sp>
      <p:sp>
        <p:nvSpPr>
          <p:cNvPr id="11" name="Freeform 11">
            <a:extLst>
              <a:ext uri="{FF2B5EF4-FFF2-40B4-BE49-F238E27FC236}">
                <a16:creationId xmlns:a16="http://schemas.microsoft.com/office/drawing/2014/main" id="{08E5F5F3-ABCA-00CF-5ABB-3EEDAEF8F799}"/>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AEECF008-2B13-C28B-7DEE-F8ACBCFB453E}"/>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3F3382D9-639B-5602-87C2-9225AC3C1140}"/>
              </a:ext>
            </a:extLst>
          </p:cNvPr>
          <p:cNvSpPr txBox="1"/>
          <p:nvPr/>
        </p:nvSpPr>
        <p:spPr>
          <a:xfrm>
            <a:off x="3886200" y="1257300"/>
            <a:ext cx="5974655" cy="2969852"/>
          </a:xfrm>
          <a:prstGeom prst="rect">
            <a:avLst/>
          </a:prstGeom>
        </p:spPr>
        <p:txBody>
          <a:bodyPr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Which music genres do you prefer?</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1073AE4C-3740-F122-77F7-BEAD5138016A}"/>
              </a:ext>
            </a:extLst>
          </p:cNvPr>
          <p:cNvGrpSpPr/>
          <p:nvPr/>
        </p:nvGrpSpPr>
        <p:grpSpPr>
          <a:xfrm>
            <a:off x="14173200" y="8574972"/>
            <a:ext cx="3647718" cy="965419"/>
            <a:chOff x="0" y="0"/>
            <a:chExt cx="4863624" cy="1287226"/>
          </a:xfrm>
        </p:grpSpPr>
        <p:sp>
          <p:nvSpPr>
            <p:cNvPr id="16" name="TextBox 16">
              <a:extLst>
                <a:ext uri="{FF2B5EF4-FFF2-40B4-BE49-F238E27FC236}">
                  <a16:creationId xmlns:a16="http://schemas.microsoft.com/office/drawing/2014/main" id="{D5DCDBC1-62EB-43BC-40BF-8063855BA06B}"/>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61FED772-3F47-5B86-A8BD-194C3BF64D2B}"/>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a:extLst>
              <a:ext uri="{FF2B5EF4-FFF2-40B4-BE49-F238E27FC236}">
                <a16:creationId xmlns:a16="http://schemas.microsoft.com/office/drawing/2014/main" id="{205E781C-DA36-1698-2B1F-3872DA92C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285762"/>
            <a:ext cx="11355385" cy="5753903"/>
          </a:xfrm>
          <a:prstGeom prst="rect">
            <a:avLst/>
          </a:prstGeom>
        </p:spPr>
      </p:pic>
    </p:spTree>
    <p:extLst>
      <p:ext uri="{BB962C8B-B14F-4D97-AF65-F5344CB8AC3E}">
        <p14:creationId xmlns:p14="http://schemas.microsoft.com/office/powerpoint/2010/main" val="392655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F1A"/>
        </a:solidFill>
        <a:effectLst/>
      </p:bgPr>
    </p:bg>
    <p:spTree>
      <p:nvGrpSpPr>
        <p:cNvPr id="1" name="">
          <a:extLst>
            <a:ext uri="{FF2B5EF4-FFF2-40B4-BE49-F238E27FC236}">
              <a16:creationId xmlns:a16="http://schemas.microsoft.com/office/drawing/2014/main" id="{6982333B-5994-1B5A-61FC-D37E96BFFEE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26B4187-CE0C-119D-7831-E6E271843DE8}"/>
              </a:ext>
            </a:extLst>
          </p:cNvPr>
          <p:cNvGrpSpPr/>
          <p:nvPr/>
        </p:nvGrpSpPr>
        <p:grpSpPr>
          <a:xfrm>
            <a:off x="16959000" y="-619831"/>
            <a:ext cx="1329000" cy="3086100"/>
            <a:chOff x="0" y="0"/>
            <a:chExt cx="350025" cy="812800"/>
          </a:xfrm>
        </p:grpSpPr>
        <p:sp>
          <p:nvSpPr>
            <p:cNvPr id="5" name="Freeform 5">
              <a:extLst>
                <a:ext uri="{FF2B5EF4-FFF2-40B4-BE49-F238E27FC236}">
                  <a16:creationId xmlns:a16="http://schemas.microsoft.com/office/drawing/2014/main" id="{0431C3F1-6E08-FB47-62DE-C8617728686B}"/>
                </a:ext>
              </a:extLst>
            </p:cNvPr>
            <p:cNvSpPr/>
            <p:nvPr/>
          </p:nvSpPr>
          <p:spPr>
            <a:xfrm>
              <a:off x="0" y="0"/>
              <a:ext cx="350025" cy="812800"/>
            </a:xfrm>
            <a:custGeom>
              <a:avLst/>
              <a:gdLst/>
              <a:ahLst/>
              <a:cxnLst/>
              <a:rect l="l" t="t" r="r" b="b"/>
              <a:pathLst>
                <a:path w="350025" h="812800">
                  <a:moveTo>
                    <a:pt x="0" y="0"/>
                  </a:moveTo>
                  <a:lnTo>
                    <a:pt x="350025" y="0"/>
                  </a:lnTo>
                  <a:lnTo>
                    <a:pt x="350025" y="812800"/>
                  </a:lnTo>
                  <a:lnTo>
                    <a:pt x="0" y="812800"/>
                  </a:lnTo>
                  <a:close/>
                </a:path>
              </a:pathLst>
            </a:custGeom>
            <a:solidFill>
              <a:srgbClr val="FFFFFF"/>
            </a:solidFill>
          </p:spPr>
          <p:txBody>
            <a:bodyPr/>
            <a:lstStyle/>
            <a:p>
              <a:endParaRPr lang="en-IN"/>
            </a:p>
          </p:txBody>
        </p:sp>
        <p:sp>
          <p:nvSpPr>
            <p:cNvPr id="6" name="TextBox 6">
              <a:extLst>
                <a:ext uri="{FF2B5EF4-FFF2-40B4-BE49-F238E27FC236}">
                  <a16:creationId xmlns:a16="http://schemas.microsoft.com/office/drawing/2014/main" id="{F068EAAE-616C-9B9A-2F01-121904ED413F}"/>
                </a:ext>
              </a:extLst>
            </p:cNvPr>
            <p:cNvSpPr txBox="1"/>
            <p:nvPr/>
          </p:nvSpPr>
          <p:spPr>
            <a:xfrm>
              <a:off x="0" y="-38100"/>
              <a:ext cx="350025" cy="850900"/>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C3FB35B1-A4F1-B09B-FBFD-C3FF925EB105}"/>
              </a:ext>
            </a:extLst>
          </p:cNvPr>
          <p:cNvGrpSpPr/>
          <p:nvPr/>
        </p:nvGrpSpPr>
        <p:grpSpPr>
          <a:xfrm>
            <a:off x="16959000" y="1856689"/>
            <a:ext cx="1329000" cy="820543"/>
            <a:chOff x="0" y="0"/>
            <a:chExt cx="350025" cy="216110"/>
          </a:xfrm>
        </p:grpSpPr>
        <p:sp>
          <p:nvSpPr>
            <p:cNvPr id="8" name="Freeform 8">
              <a:extLst>
                <a:ext uri="{FF2B5EF4-FFF2-40B4-BE49-F238E27FC236}">
                  <a16:creationId xmlns:a16="http://schemas.microsoft.com/office/drawing/2014/main" id="{1ADCDACF-F2FA-CECE-7C0B-587AAD99D2B7}"/>
                </a:ext>
              </a:extLst>
            </p:cNvPr>
            <p:cNvSpPr/>
            <p:nvPr/>
          </p:nvSpPr>
          <p:spPr>
            <a:xfrm>
              <a:off x="0" y="0"/>
              <a:ext cx="350025" cy="216110"/>
            </a:xfrm>
            <a:custGeom>
              <a:avLst/>
              <a:gdLst/>
              <a:ahLst/>
              <a:cxnLst/>
              <a:rect l="l" t="t" r="r" b="b"/>
              <a:pathLst>
                <a:path w="350025" h="216110">
                  <a:moveTo>
                    <a:pt x="0" y="0"/>
                  </a:moveTo>
                  <a:lnTo>
                    <a:pt x="350025" y="0"/>
                  </a:lnTo>
                  <a:lnTo>
                    <a:pt x="350025" y="216110"/>
                  </a:lnTo>
                  <a:lnTo>
                    <a:pt x="0" y="216110"/>
                  </a:lnTo>
                  <a:close/>
                </a:path>
              </a:pathLst>
            </a:custGeom>
            <a:solidFill>
              <a:srgbClr val="6258DA"/>
            </a:solidFill>
          </p:spPr>
          <p:txBody>
            <a:bodyPr/>
            <a:lstStyle/>
            <a:p>
              <a:endParaRPr lang="en-IN"/>
            </a:p>
          </p:txBody>
        </p:sp>
        <p:sp>
          <p:nvSpPr>
            <p:cNvPr id="9" name="TextBox 9">
              <a:extLst>
                <a:ext uri="{FF2B5EF4-FFF2-40B4-BE49-F238E27FC236}">
                  <a16:creationId xmlns:a16="http://schemas.microsoft.com/office/drawing/2014/main" id="{3B2010E2-02BC-F0AC-F468-80AFEFEB9302}"/>
                </a:ext>
              </a:extLst>
            </p:cNvPr>
            <p:cNvSpPr txBox="1"/>
            <p:nvPr/>
          </p:nvSpPr>
          <p:spPr>
            <a:xfrm>
              <a:off x="0" y="-38100"/>
              <a:ext cx="350025" cy="254210"/>
            </a:xfrm>
            <a:prstGeom prst="rect">
              <a:avLst/>
            </a:prstGeom>
          </p:spPr>
          <p:txBody>
            <a:bodyPr lIns="50800" tIns="50800" rIns="50800" bIns="50800" rtlCol="0" anchor="ctr"/>
            <a:lstStyle/>
            <a:p>
              <a:pPr algn="ctr">
                <a:lnSpc>
                  <a:spcPts val="2659"/>
                </a:lnSpc>
              </a:pPr>
              <a:endParaRPr/>
            </a:p>
          </p:txBody>
        </p:sp>
      </p:grpSp>
      <p:sp>
        <p:nvSpPr>
          <p:cNvPr id="10" name="TextBox 10">
            <a:extLst>
              <a:ext uri="{FF2B5EF4-FFF2-40B4-BE49-F238E27FC236}">
                <a16:creationId xmlns:a16="http://schemas.microsoft.com/office/drawing/2014/main" id="{EBCF4FCD-7D20-CF00-9167-ABABC0A231DF}"/>
              </a:ext>
            </a:extLst>
          </p:cNvPr>
          <p:cNvSpPr txBox="1"/>
          <p:nvPr/>
        </p:nvSpPr>
        <p:spPr>
          <a:xfrm>
            <a:off x="17123229" y="1895626"/>
            <a:ext cx="1000542" cy="780273"/>
          </a:xfrm>
          <a:prstGeom prst="rect">
            <a:avLst/>
          </a:prstGeom>
        </p:spPr>
        <p:txBody>
          <a:bodyPr lIns="0" tIns="0" rIns="0" bIns="0" rtlCol="0" anchor="t">
            <a:spAutoFit/>
          </a:bodyPr>
          <a:lstStyle/>
          <a:p>
            <a:pPr algn="ctr">
              <a:lnSpc>
                <a:spcPts val="6342"/>
              </a:lnSpc>
            </a:pPr>
            <a:r>
              <a:rPr lang="en-US" sz="4530">
                <a:solidFill>
                  <a:srgbClr val="FFFFFF"/>
                </a:solidFill>
                <a:latin typeface="Josefin Sans"/>
                <a:ea typeface="Josefin Sans"/>
                <a:cs typeface="Josefin Sans"/>
                <a:sym typeface="Josefin Sans"/>
              </a:rPr>
              <a:t>08</a:t>
            </a:r>
          </a:p>
        </p:txBody>
      </p:sp>
      <p:sp>
        <p:nvSpPr>
          <p:cNvPr id="11" name="Freeform 11">
            <a:extLst>
              <a:ext uri="{FF2B5EF4-FFF2-40B4-BE49-F238E27FC236}">
                <a16:creationId xmlns:a16="http://schemas.microsoft.com/office/drawing/2014/main" id="{17016890-7259-CD26-2323-05E7E9E55906}"/>
              </a:ext>
            </a:extLst>
          </p:cNvPr>
          <p:cNvSpPr/>
          <p:nvPr/>
        </p:nvSpPr>
        <p:spPr>
          <a:xfrm>
            <a:off x="-545605" y="-589592"/>
            <a:ext cx="3879286" cy="5055942"/>
          </a:xfrm>
          <a:custGeom>
            <a:avLst/>
            <a:gdLst/>
            <a:ahLst/>
            <a:cxnLst/>
            <a:rect l="l" t="t" r="r" b="b"/>
            <a:pathLst>
              <a:path w="3879286" h="5055942">
                <a:moveTo>
                  <a:pt x="0" y="0"/>
                </a:moveTo>
                <a:lnTo>
                  <a:pt x="3879286" y="0"/>
                </a:lnTo>
                <a:lnTo>
                  <a:pt x="3879286" y="5055941"/>
                </a:lnTo>
                <a:lnTo>
                  <a:pt x="0" y="505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AutoShape 12">
            <a:extLst>
              <a:ext uri="{FF2B5EF4-FFF2-40B4-BE49-F238E27FC236}">
                <a16:creationId xmlns:a16="http://schemas.microsoft.com/office/drawing/2014/main" id="{BAEBD1F1-4C41-DBEE-FCE6-2BD3B327E7DA}"/>
              </a:ext>
            </a:extLst>
          </p:cNvPr>
          <p:cNvSpPr/>
          <p:nvPr/>
        </p:nvSpPr>
        <p:spPr>
          <a:xfrm rot="-5409061">
            <a:off x="-2734740" y="3379086"/>
            <a:ext cx="7478591" cy="0"/>
          </a:xfrm>
          <a:prstGeom prst="line">
            <a:avLst/>
          </a:prstGeom>
          <a:ln w="28575" cap="flat">
            <a:solidFill>
              <a:srgbClr val="FFFFFF"/>
            </a:solidFill>
            <a:prstDash val="solid"/>
            <a:headEnd type="none" w="sm" len="sm"/>
            <a:tailEnd type="none" w="sm" len="sm"/>
          </a:ln>
        </p:spPr>
        <p:txBody>
          <a:bodyPr/>
          <a:lstStyle/>
          <a:p>
            <a:endParaRPr lang="en-IN"/>
          </a:p>
        </p:txBody>
      </p:sp>
      <p:sp>
        <p:nvSpPr>
          <p:cNvPr id="14" name="TextBox 14">
            <a:extLst>
              <a:ext uri="{FF2B5EF4-FFF2-40B4-BE49-F238E27FC236}">
                <a16:creationId xmlns:a16="http://schemas.microsoft.com/office/drawing/2014/main" id="{48BC20CC-0B61-84C8-B739-934C2F64B022}"/>
              </a:ext>
            </a:extLst>
          </p:cNvPr>
          <p:cNvSpPr txBox="1"/>
          <p:nvPr/>
        </p:nvSpPr>
        <p:spPr>
          <a:xfrm>
            <a:off x="3886200" y="1257300"/>
            <a:ext cx="11181687" cy="2969852"/>
          </a:xfrm>
          <a:prstGeom prst="rect">
            <a:avLst/>
          </a:prstGeom>
        </p:spPr>
        <p:txBody>
          <a:bodyPr wrap="square" lIns="0" tIns="0" rIns="0" bIns="0" rtlCol="0" anchor="t">
            <a:spAutoFit/>
          </a:bodyPr>
          <a:lstStyle/>
          <a:p>
            <a:pPr algn="just">
              <a:lnSpc>
                <a:spcPts val="3779"/>
              </a:lnSpc>
            </a:pPr>
            <a:r>
              <a:rPr lang="en-US" sz="2699" b="1" u="sng">
                <a:solidFill>
                  <a:srgbClr val="6258DA"/>
                </a:solidFill>
                <a:latin typeface="Kollektif Bold"/>
                <a:ea typeface="Kollektif Bold"/>
                <a:cs typeface="Kollektif Bold"/>
                <a:sym typeface="Kollektif Bold"/>
              </a:rPr>
              <a:t>Which platform do you mostly use to listen to music to ?</a:t>
            </a: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pPr>
            <a:endParaRPr lang="en-US" sz="2699" b="1" u="sng">
              <a:solidFill>
                <a:srgbClr val="6258DA"/>
              </a:solidFill>
              <a:latin typeface="Kollektif Bold"/>
              <a:ea typeface="Kollektif Bold"/>
              <a:cs typeface="Kollektif Bold"/>
              <a:sym typeface="Kollektif Bold"/>
            </a:endParaRPr>
          </a:p>
          <a:p>
            <a:pPr algn="just">
              <a:lnSpc>
                <a:spcPts val="2799"/>
              </a:lnSpc>
              <a:spcBef>
                <a:spcPct val="0"/>
              </a:spcBef>
            </a:pPr>
            <a:endParaRPr lang="en-US" sz="1999">
              <a:solidFill>
                <a:srgbClr val="FFFFFF"/>
              </a:solidFill>
              <a:latin typeface="Kollektif"/>
              <a:ea typeface="Kollektif"/>
              <a:cs typeface="Kollektif"/>
              <a:sym typeface="Kollektif"/>
            </a:endParaRPr>
          </a:p>
        </p:txBody>
      </p:sp>
      <p:grpSp>
        <p:nvGrpSpPr>
          <p:cNvPr id="15" name="Group 15">
            <a:extLst>
              <a:ext uri="{FF2B5EF4-FFF2-40B4-BE49-F238E27FC236}">
                <a16:creationId xmlns:a16="http://schemas.microsoft.com/office/drawing/2014/main" id="{DAA5D32B-EC67-E42F-18B6-22C00D7CBF3D}"/>
              </a:ext>
            </a:extLst>
          </p:cNvPr>
          <p:cNvGrpSpPr/>
          <p:nvPr/>
        </p:nvGrpSpPr>
        <p:grpSpPr>
          <a:xfrm>
            <a:off x="13975782" y="8724900"/>
            <a:ext cx="3647718" cy="965419"/>
            <a:chOff x="0" y="0"/>
            <a:chExt cx="4863624" cy="1287226"/>
          </a:xfrm>
        </p:grpSpPr>
        <p:sp>
          <p:nvSpPr>
            <p:cNvPr id="16" name="TextBox 16">
              <a:extLst>
                <a:ext uri="{FF2B5EF4-FFF2-40B4-BE49-F238E27FC236}">
                  <a16:creationId xmlns:a16="http://schemas.microsoft.com/office/drawing/2014/main" id="{AFFEAED6-13C2-4566-D714-EF2F00B0C562}"/>
                </a:ext>
              </a:extLst>
            </p:cNvPr>
            <p:cNvSpPr txBox="1"/>
            <p:nvPr/>
          </p:nvSpPr>
          <p:spPr>
            <a:xfrm>
              <a:off x="0" y="868972"/>
              <a:ext cx="4863624" cy="418253"/>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DM Sans"/>
                  <a:ea typeface="DM Sans"/>
                  <a:cs typeface="DM Sans"/>
                  <a:sym typeface="DM Sans"/>
                </a:rPr>
                <a:t>Jain (Deemed-to-be) University </a:t>
              </a:r>
            </a:p>
          </p:txBody>
        </p:sp>
        <p:sp>
          <p:nvSpPr>
            <p:cNvPr id="17" name="TextBox 17">
              <a:extLst>
                <a:ext uri="{FF2B5EF4-FFF2-40B4-BE49-F238E27FC236}">
                  <a16:creationId xmlns:a16="http://schemas.microsoft.com/office/drawing/2014/main" id="{AF433724-7E2F-64B5-43A4-74C1771FB477}"/>
                </a:ext>
              </a:extLst>
            </p:cNvPr>
            <p:cNvSpPr txBox="1"/>
            <p:nvPr/>
          </p:nvSpPr>
          <p:spPr>
            <a:xfrm>
              <a:off x="0" y="-38100"/>
              <a:ext cx="4746457" cy="862753"/>
            </a:xfrm>
            <a:prstGeom prst="rect">
              <a:avLst/>
            </a:prstGeom>
          </p:spPr>
          <p:txBody>
            <a:bodyPr lIns="0" tIns="0" rIns="0" bIns="0" rtlCol="0" anchor="t">
              <a:spAutoFit/>
            </a:bodyPr>
            <a:lstStyle/>
            <a:p>
              <a:pPr algn="r">
                <a:lnSpc>
                  <a:spcPts val="2659"/>
                </a:lnSpc>
                <a:spcBef>
                  <a:spcPct val="0"/>
                </a:spcBef>
              </a:pPr>
              <a:r>
                <a:rPr lang="en-US" sz="1899">
                  <a:solidFill>
                    <a:srgbClr val="FFFFFF"/>
                  </a:solidFill>
                  <a:latin typeface="Canva Sans"/>
                  <a:ea typeface="Canva Sans"/>
                  <a:cs typeface="Canva Sans"/>
                  <a:sym typeface="Canva Sans"/>
                </a:rPr>
                <a:t>Fundamentals of Computer Applications (24BCA1C05)</a:t>
              </a:r>
            </a:p>
          </p:txBody>
        </p:sp>
      </p:grpSp>
      <p:pic>
        <p:nvPicPr>
          <p:cNvPr id="3" name="Picture 2" descr="A pie chart with different colored numbers&#10;&#10;Description automatically generated">
            <a:extLst>
              <a:ext uri="{FF2B5EF4-FFF2-40B4-BE49-F238E27FC236}">
                <a16:creationId xmlns:a16="http://schemas.microsoft.com/office/drawing/2014/main" id="{D86F5345-CB79-8B77-3A58-193A05BBB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875" y="2195102"/>
            <a:ext cx="10348249" cy="5715351"/>
          </a:xfrm>
          <a:prstGeom prst="rect">
            <a:avLst/>
          </a:prstGeom>
        </p:spPr>
      </p:pic>
    </p:spTree>
    <p:extLst>
      <p:ext uri="{BB962C8B-B14F-4D97-AF65-F5344CB8AC3E}">
        <p14:creationId xmlns:p14="http://schemas.microsoft.com/office/powerpoint/2010/main" val="3685973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1123</Words>
  <Application>Microsoft Office PowerPoint</Application>
  <PresentationFormat>Custom</PresentationFormat>
  <Paragraphs>181</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Josefin Sans Bold</vt:lpstr>
      <vt:lpstr>Arimo</vt:lpstr>
      <vt:lpstr>Kollektif Bold</vt:lpstr>
      <vt:lpstr>Calibri</vt:lpstr>
      <vt:lpstr>Arial</vt:lpstr>
      <vt:lpstr>League Spartan</vt:lpstr>
      <vt:lpstr>Josefin Sans</vt:lpstr>
      <vt:lpstr>DM Sans</vt:lpstr>
      <vt:lpstr>Kollektif</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Music Preferences: A Survey on Listening Habits and Trends</dc:title>
  <cp:lastModifiedBy>Vennela J</cp:lastModifiedBy>
  <cp:revision>1</cp:revision>
  <dcterms:created xsi:type="dcterms:W3CDTF">2006-08-16T00:00:00Z</dcterms:created>
  <dcterms:modified xsi:type="dcterms:W3CDTF">2024-11-27T11:04:02Z</dcterms:modified>
  <dc:identifier>DAGXdJwxNxE</dc:identifier>
</cp:coreProperties>
</file>